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840" r:id="rId5"/>
    <p:sldMasterId id="2147484872" r:id="rId6"/>
  </p:sldMasterIdLst>
  <p:notesMasterIdLst>
    <p:notesMasterId r:id="rId49"/>
  </p:notesMasterIdLst>
  <p:handoutMasterIdLst>
    <p:handoutMasterId r:id="rId50"/>
  </p:handoutMasterIdLst>
  <p:sldIdLst>
    <p:sldId id="1720" r:id="rId7"/>
    <p:sldId id="1994" r:id="rId8"/>
    <p:sldId id="5677" r:id="rId9"/>
    <p:sldId id="306" r:id="rId10"/>
    <p:sldId id="307" r:id="rId11"/>
    <p:sldId id="309" r:id="rId12"/>
    <p:sldId id="310" r:id="rId13"/>
    <p:sldId id="311" r:id="rId14"/>
    <p:sldId id="312" r:id="rId15"/>
    <p:sldId id="383" r:id="rId16"/>
    <p:sldId id="390" r:id="rId17"/>
    <p:sldId id="5679" r:id="rId18"/>
    <p:sldId id="1933" r:id="rId19"/>
    <p:sldId id="10445" r:id="rId20"/>
    <p:sldId id="319" r:id="rId21"/>
    <p:sldId id="387" r:id="rId22"/>
    <p:sldId id="1938" r:id="rId23"/>
    <p:sldId id="5682" r:id="rId24"/>
    <p:sldId id="5675" r:id="rId25"/>
    <p:sldId id="1931" r:id="rId26"/>
    <p:sldId id="1929" r:id="rId27"/>
    <p:sldId id="5680" r:id="rId28"/>
    <p:sldId id="5683" r:id="rId29"/>
    <p:sldId id="1597" r:id="rId30"/>
    <p:sldId id="1590" r:id="rId31"/>
    <p:sldId id="5691" r:id="rId32"/>
    <p:sldId id="5687" r:id="rId33"/>
    <p:sldId id="5688" r:id="rId34"/>
    <p:sldId id="5686" r:id="rId35"/>
    <p:sldId id="5689" r:id="rId36"/>
    <p:sldId id="5690" r:id="rId37"/>
    <p:sldId id="5692" r:id="rId38"/>
    <p:sldId id="5693" r:id="rId39"/>
    <p:sldId id="5694" r:id="rId40"/>
    <p:sldId id="5684" r:id="rId41"/>
    <p:sldId id="1926" r:id="rId42"/>
    <p:sldId id="322" r:id="rId43"/>
    <p:sldId id="2051" r:id="rId44"/>
    <p:sldId id="1997" r:id="rId45"/>
    <p:sldId id="257" r:id="rId46"/>
    <p:sldId id="10446" r:id="rId4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720"/>
            <p14:sldId id="1994"/>
            <p14:sldId id="5677"/>
            <p14:sldId id="306"/>
            <p14:sldId id="307"/>
            <p14:sldId id="309"/>
            <p14:sldId id="310"/>
            <p14:sldId id="311"/>
            <p14:sldId id="312"/>
            <p14:sldId id="383"/>
            <p14:sldId id="390"/>
            <p14:sldId id="5679"/>
            <p14:sldId id="1933"/>
            <p14:sldId id="10445"/>
            <p14:sldId id="319"/>
            <p14:sldId id="387"/>
            <p14:sldId id="1938"/>
            <p14:sldId id="5682"/>
            <p14:sldId id="5675"/>
            <p14:sldId id="1931"/>
            <p14:sldId id="1929"/>
            <p14:sldId id="5680"/>
            <p14:sldId id="5683"/>
            <p14:sldId id="1597"/>
            <p14:sldId id="1590"/>
            <p14:sldId id="5691"/>
            <p14:sldId id="5687"/>
            <p14:sldId id="5688"/>
            <p14:sldId id="5686"/>
            <p14:sldId id="5689"/>
            <p14:sldId id="5690"/>
            <p14:sldId id="5692"/>
            <p14:sldId id="5693"/>
            <p14:sldId id="5694"/>
            <p14:sldId id="5684"/>
            <p14:sldId id="1926"/>
            <p14:sldId id="322"/>
            <p14:sldId id="2051"/>
            <p14:sldId id="1997"/>
            <p14:sldId id="257"/>
            <p14:sldId id="10446"/>
            <p14:sldId id="15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83B01"/>
    <a:srgbClr val="50E6FF"/>
    <a:srgbClr val="FEF000"/>
    <a:srgbClr val="3B2E58"/>
    <a:srgbClr val="243A5E"/>
    <a:srgbClr val="274B47"/>
    <a:srgbClr val="2F2F2F"/>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BFEB6-3826-42DB-9F25-84B7D2D38E6B}" v="7" dt="2019-10-31T22:56:29.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60" y="19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slide" Target="slides/slide33.xml" Id="rId39" /><Relationship Type="http://schemas.openxmlformats.org/officeDocument/2006/relationships/slide" Target="slides/slide15.xml" Id="rId21" /><Relationship Type="http://schemas.openxmlformats.org/officeDocument/2006/relationships/slide" Target="slides/slide28.xml" Id="rId34" /><Relationship Type="http://schemas.openxmlformats.org/officeDocument/2006/relationships/slide" Target="slides/slide36.xml" Id="rId42" /><Relationship Type="http://schemas.openxmlformats.org/officeDocument/2006/relationships/slide" Target="slides/slide41.xml" Id="rId47" /><Relationship Type="http://schemas.openxmlformats.org/officeDocument/2006/relationships/handoutMaster" Target="handoutMasters/handoutMaster1.xml" Id="rId50" /><Relationship Type="http://schemas.openxmlformats.org/officeDocument/2006/relationships/tableStyles" Target="tableStyles.xml" Id="rId55" /><Relationship Type="http://schemas.openxmlformats.org/officeDocument/2006/relationships/slide" Target="slides/slide1.xml" Id="rId7"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23.xml" Id="rId29"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34.xml" Id="rId40" /><Relationship Type="http://schemas.openxmlformats.org/officeDocument/2006/relationships/slide" Target="slides/slide39.xml" Id="rId45" /><Relationship Type="http://schemas.openxmlformats.org/officeDocument/2006/relationships/viewProps" Target="viewProps.xml" Id="rId53" /><Relationship Type="http://schemas.openxmlformats.org/officeDocument/2006/relationships/slideMaster" Target="slideMasters/slideMaster2.xml" Id="rId5" /><Relationship Type="http://schemas.openxmlformats.org/officeDocument/2006/relationships/slide" Target="slides/slide13.xml" Id="rId19" /><Relationship Type="http://schemas.openxmlformats.org/officeDocument/2006/relationships/slideMaster" Target="slideMasters/slideMaster1.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slide" Target="slides/slide37.xml" Id="rId43" /><Relationship Type="http://schemas.microsoft.com/office/2016/11/relationships/changesInfo" Target="changesInfos/changesInfo1.xml" Id="rId56" /><Relationship Type="http://schemas.openxmlformats.org/officeDocument/2006/relationships/slide" Target="slides/slide2.xml" Id="rId8"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slide" Target="slides/slide40.xml" Id="rId46" /><Relationship Type="http://schemas.openxmlformats.org/officeDocument/2006/relationships/slide" Target="slides/slide14.xml" Id="rId20" /><Relationship Type="http://schemas.openxmlformats.org/officeDocument/2006/relationships/slide" Target="slides/slide35.xml" Id="rId41" /><Relationship Type="http://schemas.openxmlformats.org/officeDocument/2006/relationships/theme" Target="theme/theme1.xml" Id="rId54"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openxmlformats.org/officeDocument/2006/relationships/notesMaster" Target="notesMasters/notesMaster1.xml" Id="rId49" /><Relationship Type="http://schemas.microsoft.com/office/2015/10/relationships/revisionInfo" Target="revisionInfo.xml" Id="rId57" /><Relationship Type="http://schemas.openxmlformats.org/officeDocument/2006/relationships/slide" Target="slides/slide4.xml" Id="rId10" /><Relationship Type="http://schemas.openxmlformats.org/officeDocument/2006/relationships/slide" Target="slides/slide25.xml" Id="rId31" /><Relationship Type="http://schemas.openxmlformats.org/officeDocument/2006/relationships/slide" Target="slides/slide38.xml" Id="rId44" /><Relationship Type="http://schemas.openxmlformats.org/officeDocument/2006/relationships/presProps" Target="presProps.xml" Id="rId5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liss" userId="7faf8ab2-3d56-4244-b585-20c8a42ed2b8" providerId="ADAL" clId="{7F7BFEB6-3826-42DB-9F25-84B7D2D38E6B}"/>
    <pc:docChg chg="addSld delSld modSld modSection">
      <pc:chgData name="Bill Bliss" userId="7faf8ab2-3d56-4244-b585-20c8a42ed2b8" providerId="ADAL" clId="{7F7BFEB6-3826-42DB-9F25-84B7D2D38E6B}" dt="2019-11-06T12:55:49.220" v="11" actId="47"/>
      <pc:docMkLst>
        <pc:docMk/>
      </pc:docMkLst>
      <pc:sldChg chg="addSp del">
        <pc:chgData name="Bill Bliss" userId="7faf8ab2-3d56-4244-b585-20c8a42ed2b8" providerId="ADAL" clId="{7F7BFEB6-3826-42DB-9F25-84B7D2D38E6B}" dt="2019-10-31T22:55:36.560" v="2" actId="47"/>
        <pc:sldMkLst>
          <pc:docMk/>
          <pc:sldMk cId="364787126" sldId="272"/>
        </pc:sldMkLst>
        <pc:spChg chg="add">
          <ac:chgData name="Bill Bliss" userId="7faf8ab2-3d56-4244-b585-20c8a42ed2b8" providerId="ADAL" clId="{7F7BFEB6-3826-42DB-9F25-84B7D2D38E6B}" dt="2019-10-31T22:54:59.570" v="0"/>
          <ac:spMkLst>
            <pc:docMk/>
            <pc:sldMk cId="364787126" sldId="272"/>
            <ac:spMk id="18" creationId="{4AFB8FE4-9B6D-40FD-8B56-5D1A54E9B705}"/>
          </ac:spMkLst>
        </pc:spChg>
      </pc:sldChg>
      <pc:sldChg chg="del">
        <pc:chgData name="Bill Bliss" userId="7faf8ab2-3d56-4244-b585-20c8a42ed2b8" providerId="ADAL" clId="{7F7BFEB6-3826-42DB-9F25-84B7D2D38E6B}" dt="2019-10-31T22:56:25.182" v="5" actId="47"/>
        <pc:sldMkLst>
          <pc:docMk/>
          <pc:sldMk cId="345026596" sldId="1884"/>
        </pc:sldMkLst>
      </pc:sldChg>
      <pc:sldChg chg="del">
        <pc:chgData name="Bill Bliss" userId="7faf8ab2-3d56-4244-b585-20c8a42ed2b8" providerId="ADAL" clId="{7F7BFEB6-3826-42DB-9F25-84B7D2D38E6B}" dt="2019-10-31T22:56:25.182" v="5" actId="47"/>
        <pc:sldMkLst>
          <pc:docMk/>
          <pc:sldMk cId="3450240420" sldId="1886"/>
        </pc:sldMkLst>
      </pc:sldChg>
      <pc:sldChg chg="del">
        <pc:chgData name="Bill Bliss" userId="7faf8ab2-3d56-4244-b585-20c8a42ed2b8" providerId="ADAL" clId="{7F7BFEB6-3826-42DB-9F25-84B7D2D38E6B}" dt="2019-11-06T12:55:49.220" v="11" actId="47"/>
        <pc:sldMkLst>
          <pc:docMk/>
          <pc:sldMk cId="621143097" sldId="5678"/>
        </pc:sldMkLst>
      </pc:sldChg>
      <pc:sldChg chg="del">
        <pc:chgData name="Bill Bliss" userId="7faf8ab2-3d56-4244-b585-20c8a42ed2b8" providerId="ADAL" clId="{7F7BFEB6-3826-42DB-9F25-84B7D2D38E6B}" dt="2019-10-31T22:56:25.182" v="5" actId="47"/>
        <pc:sldMkLst>
          <pc:docMk/>
          <pc:sldMk cId="3501022771" sldId="5698"/>
        </pc:sldMkLst>
      </pc:sldChg>
      <pc:sldChg chg="add del mod modShow">
        <pc:chgData name="Bill Bliss" userId="7faf8ab2-3d56-4244-b585-20c8a42ed2b8" providerId="ADAL" clId="{7F7BFEB6-3826-42DB-9F25-84B7D2D38E6B}" dt="2019-11-06T12:55:41.897" v="9" actId="47"/>
        <pc:sldMkLst>
          <pc:docMk/>
          <pc:sldMk cId="3406230623" sldId="5711"/>
        </pc:sldMkLst>
      </pc:sldChg>
      <pc:sldChg chg="add">
        <pc:chgData name="Bill Bliss" userId="7faf8ab2-3d56-4244-b585-20c8a42ed2b8" providerId="ADAL" clId="{7F7BFEB6-3826-42DB-9F25-84B7D2D38E6B}" dt="2019-10-31T22:55:28.423" v="1"/>
        <pc:sldMkLst>
          <pc:docMk/>
          <pc:sldMk cId="2693787304" sldId="10445"/>
        </pc:sldMkLst>
      </pc:sldChg>
      <pc:sldChg chg="add del mod modShow">
        <pc:chgData name="Bill Bliss" userId="7faf8ab2-3d56-4244-b585-20c8a42ed2b8" providerId="ADAL" clId="{7F7BFEB6-3826-42DB-9F25-84B7D2D38E6B}" dt="2019-11-06T12:55:40.306" v="8" actId="47"/>
        <pc:sldMkLst>
          <pc:docMk/>
          <pc:sldMk cId="1696976978" sldId="10446"/>
        </pc:sldMkLst>
      </pc:sldChg>
      <pc:sldChg chg="add del mod modShow">
        <pc:chgData name="Bill Bliss" userId="7faf8ab2-3d56-4244-b585-20c8a42ed2b8" providerId="ADAL" clId="{7F7BFEB6-3826-42DB-9F25-84B7D2D38E6B}" dt="2019-11-06T12:55:43.139" v="10" actId="47"/>
        <pc:sldMkLst>
          <pc:docMk/>
          <pc:sldMk cId="234181627" sldId="10447"/>
        </pc:sldMkLst>
      </pc:sldChg>
      <pc:sldMasterChg chg="delSldLayout">
        <pc:chgData name="Bill Bliss" userId="7faf8ab2-3d56-4244-b585-20c8a42ed2b8" providerId="ADAL" clId="{7F7BFEB6-3826-42DB-9F25-84B7D2D38E6B}" dt="2019-11-06T12:55:41.897" v="9" actId="47"/>
        <pc:sldMasterMkLst>
          <pc:docMk/>
          <pc:sldMasterMk cId="3588427678" sldId="2147484229"/>
        </pc:sldMasterMkLst>
        <pc:sldLayoutChg chg="del">
          <pc:chgData name="Bill Bliss" userId="7faf8ab2-3d56-4244-b585-20c8a42ed2b8" providerId="ADAL" clId="{7F7BFEB6-3826-42DB-9F25-84B7D2D38E6B}" dt="2019-11-06T12:55:41.897" v="9" actId="47"/>
          <pc:sldLayoutMkLst>
            <pc:docMk/>
            <pc:sldMasterMk cId="3588427678" sldId="2147484229"/>
            <pc:sldLayoutMk cId="3546994461" sldId="2147484909"/>
          </pc:sldLayoutMkLst>
        </pc:sldLayoutChg>
      </pc:sldMasterChg>
    </pc:docChg>
  </pc:docChgLst>
  <pc:docChgLst>
    <pc:chgData name="Bill Bliss" userId="7faf8ab2-3d56-4244-b585-20c8a42ed2b8" providerId="ADAL" clId="{F059349F-9F8C-4CBB-959D-EFE18137879B}"/>
    <pc:docChg chg="custSel addSld delSld modSld delSection modSection">
      <pc:chgData name="Bill Bliss" userId="7faf8ab2-3d56-4244-b585-20c8a42ed2b8" providerId="ADAL" clId="{F059349F-9F8C-4CBB-959D-EFE18137879B}" dt="2019-10-31T21:28:30.508" v="172" actId="1076"/>
      <pc:docMkLst>
        <pc:docMk/>
      </pc:docMkLst>
      <pc:sldChg chg="add del">
        <pc:chgData name="Bill Bliss" userId="7faf8ab2-3d56-4244-b585-20c8a42ed2b8" providerId="ADAL" clId="{F059349F-9F8C-4CBB-959D-EFE18137879B}" dt="2019-10-31T21:20:17.839" v="107" actId="47"/>
        <pc:sldMkLst>
          <pc:docMk/>
          <pc:sldMk cId="2338591689" sldId="256"/>
        </pc:sldMkLst>
      </pc:sldChg>
      <pc:sldChg chg="add del">
        <pc:chgData name="Bill Bliss" userId="7faf8ab2-3d56-4244-b585-20c8a42ed2b8" providerId="ADAL" clId="{F059349F-9F8C-4CBB-959D-EFE18137879B}" dt="2019-10-31T21:20:17.839" v="107" actId="47"/>
        <pc:sldMkLst>
          <pc:docMk/>
          <pc:sldMk cId="1618143972" sldId="267"/>
        </pc:sldMkLst>
      </pc:sldChg>
      <pc:sldChg chg="add">
        <pc:chgData name="Bill Bliss" userId="7faf8ab2-3d56-4244-b585-20c8a42ed2b8" providerId="ADAL" clId="{F059349F-9F8C-4CBB-959D-EFE18137879B}" dt="2019-10-31T21:14:30.562" v="93"/>
        <pc:sldMkLst>
          <pc:docMk/>
          <pc:sldMk cId="364787126" sldId="272"/>
        </pc:sldMkLst>
      </pc:sldChg>
      <pc:sldChg chg="add del">
        <pc:chgData name="Bill Bliss" userId="7faf8ab2-3d56-4244-b585-20c8a42ed2b8" providerId="ADAL" clId="{F059349F-9F8C-4CBB-959D-EFE18137879B}" dt="2019-10-31T21:20:17.839" v="107" actId="47"/>
        <pc:sldMkLst>
          <pc:docMk/>
          <pc:sldMk cId="4225059927" sldId="273"/>
        </pc:sldMkLst>
      </pc:sldChg>
      <pc:sldChg chg="add del">
        <pc:chgData name="Bill Bliss" userId="7faf8ab2-3d56-4244-b585-20c8a42ed2b8" providerId="ADAL" clId="{F059349F-9F8C-4CBB-959D-EFE18137879B}" dt="2019-10-31T21:20:17.839" v="107" actId="47"/>
        <pc:sldMkLst>
          <pc:docMk/>
          <pc:sldMk cId="2271338004" sldId="276"/>
        </pc:sldMkLst>
      </pc:sldChg>
      <pc:sldChg chg="add del">
        <pc:chgData name="Bill Bliss" userId="7faf8ab2-3d56-4244-b585-20c8a42ed2b8" providerId="ADAL" clId="{F059349F-9F8C-4CBB-959D-EFE18137879B}" dt="2019-10-31T21:25:33.307" v="146" actId="47"/>
        <pc:sldMkLst>
          <pc:docMk/>
          <pc:sldMk cId="2346038295" sldId="301"/>
        </pc:sldMkLst>
      </pc:sldChg>
      <pc:sldChg chg="add del">
        <pc:chgData name="Bill Bliss" userId="7faf8ab2-3d56-4244-b585-20c8a42ed2b8" providerId="ADAL" clId="{F059349F-9F8C-4CBB-959D-EFE18137879B}" dt="2019-10-31T21:25:33.307" v="146" actId="47"/>
        <pc:sldMkLst>
          <pc:docMk/>
          <pc:sldMk cId="940677309" sldId="302"/>
        </pc:sldMkLst>
      </pc:sldChg>
      <pc:sldChg chg="add">
        <pc:chgData name="Bill Bliss" userId="7faf8ab2-3d56-4244-b585-20c8a42ed2b8" providerId="ADAL" clId="{F059349F-9F8C-4CBB-959D-EFE18137879B}" dt="2019-10-31T21:14:30.562" v="93"/>
        <pc:sldMkLst>
          <pc:docMk/>
          <pc:sldMk cId="181486940" sldId="306"/>
        </pc:sldMkLst>
      </pc:sldChg>
      <pc:sldChg chg="modSp add mod">
        <pc:chgData name="Bill Bliss" userId="7faf8ab2-3d56-4244-b585-20c8a42ed2b8" providerId="ADAL" clId="{F059349F-9F8C-4CBB-959D-EFE18137879B}" dt="2019-10-31T21:15:25.566" v="102" actId="20577"/>
        <pc:sldMkLst>
          <pc:docMk/>
          <pc:sldMk cId="3255961053" sldId="307"/>
        </pc:sldMkLst>
        <pc:spChg chg="mod">
          <ac:chgData name="Bill Bliss" userId="7faf8ab2-3d56-4244-b585-20c8a42ed2b8" providerId="ADAL" clId="{F059349F-9F8C-4CBB-959D-EFE18137879B}" dt="2019-10-31T21:15:25.566" v="102" actId="20577"/>
          <ac:spMkLst>
            <pc:docMk/>
            <pc:sldMk cId="3255961053" sldId="307"/>
            <ac:spMk id="47" creationId="{FFC66AC8-2ACE-4BA1-8846-BD62E5DE819C}"/>
          </ac:spMkLst>
        </pc:spChg>
      </pc:sldChg>
      <pc:sldChg chg="add">
        <pc:chgData name="Bill Bliss" userId="7faf8ab2-3d56-4244-b585-20c8a42ed2b8" providerId="ADAL" clId="{F059349F-9F8C-4CBB-959D-EFE18137879B}" dt="2019-10-31T21:14:30.562" v="93"/>
        <pc:sldMkLst>
          <pc:docMk/>
          <pc:sldMk cId="437362419" sldId="309"/>
        </pc:sldMkLst>
      </pc:sldChg>
      <pc:sldChg chg="add">
        <pc:chgData name="Bill Bliss" userId="7faf8ab2-3d56-4244-b585-20c8a42ed2b8" providerId="ADAL" clId="{F059349F-9F8C-4CBB-959D-EFE18137879B}" dt="2019-10-31T21:14:30.562" v="93"/>
        <pc:sldMkLst>
          <pc:docMk/>
          <pc:sldMk cId="17307836" sldId="310"/>
        </pc:sldMkLst>
      </pc:sldChg>
      <pc:sldChg chg="add">
        <pc:chgData name="Bill Bliss" userId="7faf8ab2-3d56-4244-b585-20c8a42ed2b8" providerId="ADAL" clId="{F059349F-9F8C-4CBB-959D-EFE18137879B}" dt="2019-10-31T21:14:30.562" v="93"/>
        <pc:sldMkLst>
          <pc:docMk/>
          <pc:sldMk cId="2795569486" sldId="311"/>
        </pc:sldMkLst>
      </pc:sldChg>
      <pc:sldChg chg="add">
        <pc:chgData name="Bill Bliss" userId="7faf8ab2-3d56-4244-b585-20c8a42ed2b8" providerId="ADAL" clId="{F059349F-9F8C-4CBB-959D-EFE18137879B}" dt="2019-10-31T21:14:30.562" v="93"/>
        <pc:sldMkLst>
          <pc:docMk/>
          <pc:sldMk cId="1537614225" sldId="312"/>
        </pc:sldMkLst>
      </pc:sldChg>
      <pc:sldChg chg="modSp add mod">
        <pc:chgData name="Bill Bliss" userId="7faf8ab2-3d56-4244-b585-20c8a42ed2b8" providerId="ADAL" clId="{F059349F-9F8C-4CBB-959D-EFE18137879B}" dt="2019-10-31T21:23:59.784" v="143" actId="20577"/>
        <pc:sldMkLst>
          <pc:docMk/>
          <pc:sldMk cId="2500758929" sldId="319"/>
        </pc:sldMkLst>
        <pc:spChg chg="mod">
          <ac:chgData name="Bill Bliss" userId="7faf8ab2-3d56-4244-b585-20c8a42ed2b8" providerId="ADAL" clId="{F059349F-9F8C-4CBB-959D-EFE18137879B}" dt="2019-10-31T21:23:59.784" v="143" actId="20577"/>
          <ac:spMkLst>
            <pc:docMk/>
            <pc:sldMk cId="2500758929" sldId="319"/>
            <ac:spMk id="3" creationId="{E9D29E46-193B-44D5-8A77-3F892C7207CE}"/>
          </ac:spMkLst>
        </pc:spChg>
      </pc:sldChg>
      <pc:sldChg chg="add">
        <pc:chgData name="Bill Bliss" userId="7faf8ab2-3d56-4244-b585-20c8a42ed2b8" providerId="ADAL" clId="{F059349F-9F8C-4CBB-959D-EFE18137879B}" dt="2019-10-31T21:14:30.562" v="93"/>
        <pc:sldMkLst>
          <pc:docMk/>
          <pc:sldMk cId="787970579" sldId="322"/>
        </pc:sldMkLst>
      </pc:sldChg>
      <pc:sldChg chg="add">
        <pc:chgData name="Bill Bliss" userId="7faf8ab2-3d56-4244-b585-20c8a42ed2b8" providerId="ADAL" clId="{F059349F-9F8C-4CBB-959D-EFE18137879B}" dt="2019-10-31T21:14:30.562" v="93"/>
        <pc:sldMkLst>
          <pc:docMk/>
          <pc:sldMk cId="2965427651" sldId="383"/>
        </pc:sldMkLst>
      </pc:sldChg>
      <pc:sldChg chg="add">
        <pc:chgData name="Bill Bliss" userId="7faf8ab2-3d56-4244-b585-20c8a42ed2b8" providerId="ADAL" clId="{F059349F-9F8C-4CBB-959D-EFE18137879B}" dt="2019-10-31T21:14:30.562" v="93"/>
        <pc:sldMkLst>
          <pc:docMk/>
          <pc:sldMk cId="3831342706" sldId="387"/>
        </pc:sldMkLst>
      </pc:sldChg>
      <pc:sldChg chg="add">
        <pc:chgData name="Bill Bliss" userId="7faf8ab2-3d56-4244-b585-20c8a42ed2b8" providerId="ADAL" clId="{F059349F-9F8C-4CBB-959D-EFE18137879B}" dt="2019-10-31T21:14:30.562" v="93"/>
        <pc:sldMkLst>
          <pc:docMk/>
          <pc:sldMk cId="2275834189" sldId="390"/>
        </pc:sldMkLst>
      </pc:sldChg>
      <pc:sldChg chg="del">
        <pc:chgData name="Bill Bliss" userId="7faf8ab2-3d56-4244-b585-20c8a42ed2b8" providerId="ADAL" clId="{F059349F-9F8C-4CBB-959D-EFE18137879B}" dt="2019-10-31T21:14:16.188" v="91" actId="47"/>
        <pc:sldMkLst>
          <pc:docMk/>
          <pc:sldMk cId="1995050349" sldId="1523"/>
        </pc:sldMkLst>
      </pc:sldChg>
      <pc:sldChg chg="del">
        <pc:chgData name="Bill Bliss" userId="7faf8ab2-3d56-4244-b585-20c8a42ed2b8" providerId="ADAL" clId="{F059349F-9F8C-4CBB-959D-EFE18137879B}" dt="2019-10-31T21:14:16.188" v="91" actId="47"/>
        <pc:sldMkLst>
          <pc:docMk/>
          <pc:sldMk cId="1811665972" sldId="1524"/>
        </pc:sldMkLst>
      </pc:sldChg>
      <pc:sldChg chg="del">
        <pc:chgData name="Bill Bliss" userId="7faf8ab2-3d56-4244-b585-20c8a42ed2b8" providerId="ADAL" clId="{F059349F-9F8C-4CBB-959D-EFE18137879B}" dt="2019-10-31T21:14:16.188" v="91" actId="47"/>
        <pc:sldMkLst>
          <pc:docMk/>
          <pc:sldMk cId="203203085" sldId="1527"/>
        </pc:sldMkLst>
      </pc:sldChg>
      <pc:sldChg chg="del">
        <pc:chgData name="Bill Bliss" userId="7faf8ab2-3d56-4244-b585-20c8a42ed2b8" providerId="ADAL" clId="{F059349F-9F8C-4CBB-959D-EFE18137879B}" dt="2019-10-31T21:14:16.188" v="91" actId="47"/>
        <pc:sldMkLst>
          <pc:docMk/>
          <pc:sldMk cId="3249496989" sldId="1529"/>
        </pc:sldMkLst>
      </pc:sldChg>
      <pc:sldChg chg="del">
        <pc:chgData name="Bill Bliss" userId="7faf8ab2-3d56-4244-b585-20c8a42ed2b8" providerId="ADAL" clId="{F059349F-9F8C-4CBB-959D-EFE18137879B}" dt="2019-10-31T21:14:16.188" v="91" actId="47"/>
        <pc:sldMkLst>
          <pc:docMk/>
          <pc:sldMk cId="1041029672" sldId="1530"/>
        </pc:sldMkLst>
      </pc:sldChg>
      <pc:sldChg chg="del">
        <pc:chgData name="Bill Bliss" userId="7faf8ab2-3d56-4244-b585-20c8a42ed2b8" providerId="ADAL" clId="{F059349F-9F8C-4CBB-959D-EFE18137879B}" dt="2019-10-31T21:14:23.290" v="92" actId="47"/>
        <pc:sldMkLst>
          <pc:docMk/>
          <pc:sldMk cId="2402828649" sldId="1532"/>
        </pc:sldMkLst>
      </pc:sldChg>
      <pc:sldChg chg="del">
        <pc:chgData name="Bill Bliss" userId="7faf8ab2-3d56-4244-b585-20c8a42ed2b8" providerId="ADAL" clId="{F059349F-9F8C-4CBB-959D-EFE18137879B}" dt="2019-10-31T21:14:16.188" v="91" actId="47"/>
        <pc:sldMkLst>
          <pc:docMk/>
          <pc:sldMk cId="895908902" sldId="1548"/>
        </pc:sldMkLst>
      </pc:sldChg>
      <pc:sldChg chg="modSp add mod">
        <pc:chgData name="Bill Bliss" userId="7faf8ab2-3d56-4244-b585-20c8a42ed2b8" providerId="ADAL" clId="{F059349F-9F8C-4CBB-959D-EFE18137879B}" dt="2019-10-31T21:28:03.748" v="171" actId="1076"/>
        <pc:sldMkLst>
          <pc:docMk/>
          <pc:sldMk cId="2879460710" sldId="1590"/>
        </pc:sldMkLst>
        <pc:spChg chg="mod">
          <ac:chgData name="Bill Bliss" userId="7faf8ab2-3d56-4244-b585-20c8a42ed2b8" providerId="ADAL" clId="{F059349F-9F8C-4CBB-959D-EFE18137879B}" dt="2019-10-31T21:27:50.173" v="169" actId="14100"/>
          <ac:spMkLst>
            <pc:docMk/>
            <pc:sldMk cId="2879460710" sldId="1590"/>
            <ac:spMk id="48" creationId="{6BF1E485-8E0A-4FFA-AF82-904A7949F7DE}"/>
          </ac:spMkLst>
        </pc:spChg>
        <pc:spChg chg="mod">
          <ac:chgData name="Bill Bliss" userId="7faf8ab2-3d56-4244-b585-20c8a42ed2b8" providerId="ADAL" clId="{F059349F-9F8C-4CBB-959D-EFE18137879B}" dt="2019-10-31T21:28:03.748" v="171" actId="1076"/>
          <ac:spMkLst>
            <pc:docMk/>
            <pc:sldMk cId="2879460710" sldId="1590"/>
            <ac:spMk id="90" creationId="{32D6B6C0-ACBD-42BC-B9E6-E6C5617B484B}"/>
          </ac:spMkLst>
        </pc:spChg>
      </pc:sldChg>
      <pc:sldChg chg="add">
        <pc:chgData name="Bill Bliss" userId="7faf8ab2-3d56-4244-b585-20c8a42ed2b8" providerId="ADAL" clId="{F059349F-9F8C-4CBB-959D-EFE18137879B}" dt="2019-10-31T21:14:30.562" v="93"/>
        <pc:sldMkLst>
          <pc:docMk/>
          <pc:sldMk cId="928208594" sldId="1597"/>
        </pc:sldMkLst>
      </pc:sldChg>
      <pc:sldChg chg="del">
        <pc:chgData name="Bill Bliss" userId="7faf8ab2-3d56-4244-b585-20c8a42ed2b8" providerId="ADAL" clId="{F059349F-9F8C-4CBB-959D-EFE18137879B}" dt="2019-10-31T21:14:16.188" v="91" actId="47"/>
        <pc:sldMkLst>
          <pc:docMk/>
          <pc:sldMk cId="3188989622" sldId="1635"/>
        </pc:sldMkLst>
      </pc:sldChg>
      <pc:sldChg chg="del">
        <pc:chgData name="Bill Bliss" userId="7faf8ab2-3d56-4244-b585-20c8a42ed2b8" providerId="ADAL" clId="{F059349F-9F8C-4CBB-959D-EFE18137879B}" dt="2019-10-31T21:14:16.188" v="91" actId="47"/>
        <pc:sldMkLst>
          <pc:docMk/>
          <pc:sldMk cId="3957722359" sldId="1660"/>
        </pc:sldMkLst>
      </pc:sldChg>
      <pc:sldChg chg="del">
        <pc:chgData name="Bill Bliss" userId="7faf8ab2-3d56-4244-b585-20c8a42ed2b8" providerId="ADAL" clId="{F059349F-9F8C-4CBB-959D-EFE18137879B}" dt="2019-10-31T21:14:16.188" v="91" actId="47"/>
        <pc:sldMkLst>
          <pc:docMk/>
          <pc:sldMk cId="1793706927" sldId="1670"/>
        </pc:sldMkLst>
      </pc:sldChg>
      <pc:sldChg chg="del">
        <pc:chgData name="Bill Bliss" userId="7faf8ab2-3d56-4244-b585-20c8a42ed2b8" providerId="ADAL" clId="{F059349F-9F8C-4CBB-959D-EFE18137879B}" dt="2019-10-31T21:14:16.188" v="91" actId="47"/>
        <pc:sldMkLst>
          <pc:docMk/>
          <pc:sldMk cId="1490695021" sldId="1716"/>
        </pc:sldMkLst>
      </pc:sldChg>
      <pc:sldChg chg="del">
        <pc:chgData name="Bill Bliss" userId="7faf8ab2-3d56-4244-b585-20c8a42ed2b8" providerId="ADAL" clId="{F059349F-9F8C-4CBB-959D-EFE18137879B}" dt="2019-10-31T21:14:16.188" v="91" actId="47"/>
        <pc:sldMkLst>
          <pc:docMk/>
          <pc:sldMk cId="737538867" sldId="1804"/>
        </pc:sldMkLst>
      </pc:sldChg>
      <pc:sldChg chg="del">
        <pc:chgData name="Bill Bliss" userId="7faf8ab2-3d56-4244-b585-20c8a42ed2b8" providerId="ADAL" clId="{F059349F-9F8C-4CBB-959D-EFE18137879B}" dt="2019-10-31T21:14:16.188" v="91" actId="47"/>
        <pc:sldMkLst>
          <pc:docMk/>
          <pc:sldMk cId="2694731678" sldId="1841"/>
        </pc:sldMkLst>
      </pc:sldChg>
      <pc:sldChg chg="del">
        <pc:chgData name="Bill Bliss" userId="7faf8ab2-3d56-4244-b585-20c8a42ed2b8" providerId="ADAL" clId="{F059349F-9F8C-4CBB-959D-EFE18137879B}" dt="2019-10-31T21:14:16.188" v="91" actId="47"/>
        <pc:sldMkLst>
          <pc:docMk/>
          <pc:sldMk cId="1351745267" sldId="1849"/>
        </pc:sldMkLst>
      </pc:sldChg>
      <pc:sldChg chg="add mod modShow">
        <pc:chgData name="Bill Bliss" userId="7faf8ab2-3d56-4244-b585-20c8a42ed2b8" providerId="ADAL" clId="{F059349F-9F8C-4CBB-959D-EFE18137879B}" dt="2019-10-31T21:26:47.351" v="150" actId="729"/>
        <pc:sldMkLst>
          <pc:docMk/>
          <pc:sldMk cId="345026596" sldId="1884"/>
        </pc:sldMkLst>
      </pc:sldChg>
      <pc:sldChg chg="add mod modShow">
        <pc:chgData name="Bill Bliss" userId="7faf8ab2-3d56-4244-b585-20c8a42ed2b8" providerId="ADAL" clId="{F059349F-9F8C-4CBB-959D-EFE18137879B}" dt="2019-10-31T21:26:47.351" v="150" actId="729"/>
        <pc:sldMkLst>
          <pc:docMk/>
          <pc:sldMk cId="3450240420" sldId="1886"/>
        </pc:sldMkLst>
      </pc:sldChg>
      <pc:sldChg chg="add">
        <pc:chgData name="Bill Bliss" userId="7faf8ab2-3d56-4244-b585-20c8a42ed2b8" providerId="ADAL" clId="{F059349F-9F8C-4CBB-959D-EFE18137879B}" dt="2019-10-31T21:14:30.562" v="93"/>
        <pc:sldMkLst>
          <pc:docMk/>
          <pc:sldMk cId="3305954013" sldId="1926"/>
        </pc:sldMkLst>
      </pc:sldChg>
      <pc:sldChg chg="add">
        <pc:chgData name="Bill Bliss" userId="7faf8ab2-3d56-4244-b585-20c8a42ed2b8" providerId="ADAL" clId="{F059349F-9F8C-4CBB-959D-EFE18137879B}" dt="2019-10-31T21:14:30.562" v="93"/>
        <pc:sldMkLst>
          <pc:docMk/>
          <pc:sldMk cId="2559227294" sldId="1929"/>
        </pc:sldMkLst>
      </pc:sldChg>
      <pc:sldChg chg="add">
        <pc:chgData name="Bill Bliss" userId="7faf8ab2-3d56-4244-b585-20c8a42ed2b8" providerId="ADAL" clId="{F059349F-9F8C-4CBB-959D-EFE18137879B}" dt="2019-10-31T21:14:30.562" v="93"/>
        <pc:sldMkLst>
          <pc:docMk/>
          <pc:sldMk cId="1187912287" sldId="1931"/>
        </pc:sldMkLst>
      </pc:sldChg>
      <pc:sldChg chg="add">
        <pc:chgData name="Bill Bliss" userId="7faf8ab2-3d56-4244-b585-20c8a42ed2b8" providerId="ADAL" clId="{F059349F-9F8C-4CBB-959D-EFE18137879B}" dt="2019-10-31T21:14:30.562" v="93"/>
        <pc:sldMkLst>
          <pc:docMk/>
          <pc:sldMk cId="3949604204" sldId="1933"/>
        </pc:sldMkLst>
      </pc:sldChg>
      <pc:sldChg chg="add">
        <pc:chgData name="Bill Bliss" userId="7faf8ab2-3d56-4244-b585-20c8a42ed2b8" providerId="ADAL" clId="{F059349F-9F8C-4CBB-959D-EFE18137879B}" dt="2019-10-31T21:14:30.562" v="93"/>
        <pc:sldMkLst>
          <pc:docMk/>
          <pc:sldMk cId="968493578" sldId="1938"/>
        </pc:sldMkLst>
      </pc:sldChg>
      <pc:sldChg chg="del">
        <pc:chgData name="Bill Bliss" userId="7faf8ab2-3d56-4244-b585-20c8a42ed2b8" providerId="ADAL" clId="{F059349F-9F8C-4CBB-959D-EFE18137879B}" dt="2019-10-31T21:14:16.188" v="91" actId="47"/>
        <pc:sldMkLst>
          <pc:docMk/>
          <pc:sldMk cId="4107298689" sldId="1941"/>
        </pc:sldMkLst>
      </pc:sldChg>
      <pc:sldChg chg="del">
        <pc:chgData name="Bill Bliss" userId="7faf8ab2-3d56-4244-b585-20c8a42ed2b8" providerId="ADAL" clId="{F059349F-9F8C-4CBB-959D-EFE18137879B}" dt="2019-10-31T21:14:16.188" v="91" actId="47"/>
        <pc:sldMkLst>
          <pc:docMk/>
          <pc:sldMk cId="568571793" sldId="1991"/>
        </pc:sldMkLst>
      </pc:sldChg>
      <pc:sldChg chg="addSp modSp mod modClrScheme chgLayout">
        <pc:chgData name="Bill Bliss" userId="7faf8ab2-3d56-4244-b585-20c8a42ed2b8" providerId="ADAL" clId="{F059349F-9F8C-4CBB-959D-EFE18137879B}" dt="2019-10-31T21:28:30.508" v="172" actId="1076"/>
        <pc:sldMkLst>
          <pc:docMk/>
          <pc:sldMk cId="3117013438" sldId="1994"/>
        </pc:sldMkLst>
        <pc:spChg chg="add mod">
          <ac:chgData name="Bill Bliss" userId="7faf8ab2-3d56-4244-b585-20c8a42ed2b8" providerId="ADAL" clId="{F059349F-9F8C-4CBB-959D-EFE18137879B}" dt="2019-10-31T21:28:30.508" v="172" actId="1076"/>
          <ac:spMkLst>
            <pc:docMk/>
            <pc:sldMk cId="3117013438" sldId="1994"/>
            <ac:spMk id="2" creationId="{ACC18E23-AD56-4634-995D-CC1E01E09DFA}"/>
          </ac:spMkLst>
        </pc:spChg>
        <pc:spChg chg="mod ord">
          <ac:chgData name="Bill Bliss" userId="7faf8ab2-3d56-4244-b585-20c8a42ed2b8" providerId="ADAL" clId="{F059349F-9F8C-4CBB-959D-EFE18137879B}" dt="2019-10-31T21:13:59.677" v="90" actId="700"/>
          <ac:spMkLst>
            <pc:docMk/>
            <pc:sldMk cId="3117013438" sldId="1994"/>
            <ac:spMk id="4" creationId="{57142998-EA94-4FA2-A6F3-9EB067C25E21}"/>
          </ac:spMkLst>
        </pc:spChg>
        <pc:spChg chg="mod ord">
          <ac:chgData name="Bill Bliss" userId="7faf8ab2-3d56-4244-b585-20c8a42ed2b8" providerId="ADAL" clId="{F059349F-9F8C-4CBB-959D-EFE18137879B}" dt="2019-10-31T21:13:59.677" v="90" actId="700"/>
          <ac:spMkLst>
            <pc:docMk/>
            <pc:sldMk cId="3117013438" sldId="1994"/>
            <ac:spMk id="5" creationId="{6F88C36C-D184-4AF5-92D2-A0DBD6B7A82C}"/>
          </ac:spMkLst>
        </pc:spChg>
      </pc:sldChg>
      <pc:sldChg chg="del">
        <pc:chgData name="Bill Bliss" userId="7faf8ab2-3d56-4244-b585-20c8a42ed2b8" providerId="ADAL" clId="{F059349F-9F8C-4CBB-959D-EFE18137879B}" dt="2019-10-31T21:14:16.188" v="91" actId="47"/>
        <pc:sldMkLst>
          <pc:docMk/>
          <pc:sldMk cId="666734175" sldId="1995"/>
        </pc:sldMkLst>
      </pc:sldChg>
      <pc:sldChg chg="del">
        <pc:chgData name="Bill Bliss" userId="7faf8ab2-3d56-4244-b585-20c8a42ed2b8" providerId="ADAL" clId="{F059349F-9F8C-4CBB-959D-EFE18137879B}" dt="2019-10-31T21:14:16.188" v="91" actId="47"/>
        <pc:sldMkLst>
          <pc:docMk/>
          <pc:sldMk cId="1128009066" sldId="1996"/>
        </pc:sldMkLst>
      </pc:sldChg>
      <pc:sldChg chg="del">
        <pc:chgData name="Bill Bliss" userId="7faf8ab2-3d56-4244-b585-20c8a42ed2b8" providerId="ADAL" clId="{F059349F-9F8C-4CBB-959D-EFE18137879B}" dt="2019-10-31T21:14:16.188" v="91" actId="47"/>
        <pc:sldMkLst>
          <pc:docMk/>
          <pc:sldMk cId="563321703" sldId="1997"/>
        </pc:sldMkLst>
      </pc:sldChg>
      <pc:sldChg chg="del">
        <pc:chgData name="Bill Bliss" userId="7faf8ab2-3d56-4244-b585-20c8a42ed2b8" providerId="ADAL" clId="{F059349F-9F8C-4CBB-959D-EFE18137879B}" dt="2019-10-31T21:14:23.290" v="92" actId="47"/>
        <pc:sldMkLst>
          <pc:docMk/>
          <pc:sldMk cId="1415559667" sldId="1998"/>
        </pc:sldMkLst>
      </pc:sldChg>
      <pc:sldChg chg="del">
        <pc:chgData name="Bill Bliss" userId="7faf8ab2-3d56-4244-b585-20c8a42ed2b8" providerId="ADAL" clId="{F059349F-9F8C-4CBB-959D-EFE18137879B}" dt="2019-10-31T21:14:23.290" v="92" actId="47"/>
        <pc:sldMkLst>
          <pc:docMk/>
          <pc:sldMk cId="2188209508" sldId="1999"/>
        </pc:sldMkLst>
      </pc:sldChg>
      <pc:sldChg chg="del">
        <pc:chgData name="Bill Bliss" userId="7faf8ab2-3d56-4244-b585-20c8a42ed2b8" providerId="ADAL" clId="{F059349F-9F8C-4CBB-959D-EFE18137879B}" dt="2019-10-31T21:14:23.290" v="92" actId="47"/>
        <pc:sldMkLst>
          <pc:docMk/>
          <pc:sldMk cId="3759403315" sldId="2000"/>
        </pc:sldMkLst>
      </pc:sldChg>
      <pc:sldChg chg="del">
        <pc:chgData name="Bill Bliss" userId="7faf8ab2-3d56-4244-b585-20c8a42ed2b8" providerId="ADAL" clId="{F059349F-9F8C-4CBB-959D-EFE18137879B}" dt="2019-10-31T21:14:23.290" v="92" actId="47"/>
        <pc:sldMkLst>
          <pc:docMk/>
          <pc:sldMk cId="2894887297" sldId="2001"/>
        </pc:sldMkLst>
      </pc:sldChg>
      <pc:sldChg chg="del">
        <pc:chgData name="Bill Bliss" userId="7faf8ab2-3d56-4244-b585-20c8a42ed2b8" providerId="ADAL" clId="{F059349F-9F8C-4CBB-959D-EFE18137879B}" dt="2019-10-31T21:14:23.290" v="92" actId="47"/>
        <pc:sldMkLst>
          <pc:docMk/>
          <pc:sldMk cId="3638564771" sldId="2002"/>
        </pc:sldMkLst>
      </pc:sldChg>
      <pc:sldChg chg="del">
        <pc:chgData name="Bill Bliss" userId="7faf8ab2-3d56-4244-b585-20c8a42ed2b8" providerId="ADAL" clId="{F059349F-9F8C-4CBB-959D-EFE18137879B}" dt="2019-10-31T21:14:23.290" v="92" actId="47"/>
        <pc:sldMkLst>
          <pc:docMk/>
          <pc:sldMk cId="1933712735" sldId="2003"/>
        </pc:sldMkLst>
      </pc:sldChg>
      <pc:sldChg chg="del">
        <pc:chgData name="Bill Bliss" userId="7faf8ab2-3d56-4244-b585-20c8a42ed2b8" providerId="ADAL" clId="{F059349F-9F8C-4CBB-959D-EFE18137879B}" dt="2019-10-31T21:14:23.290" v="92" actId="47"/>
        <pc:sldMkLst>
          <pc:docMk/>
          <pc:sldMk cId="1359946017" sldId="2004"/>
        </pc:sldMkLst>
      </pc:sldChg>
      <pc:sldChg chg="del">
        <pc:chgData name="Bill Bliss" userId="7faf8ab2-3d56-4244-b585-20c8a42ed2b8" providerId="ADAL" clId="{F059349F-9F8C-4CBB-959D-EFE18137879B}" dt="2019-10-31T21:14:23.290" v="92" actId="47"/>
        <pc:sldMkLst>
          <pc:docMk/>
          <pc:sldMk cId="3455526989" sldId="2005"/>
        </pc:sldMkLst>
      </pc:sldChg>
      <pc:sldChg chg="del">
        <pc:chgData name="Bill Bliss" userId="7faf8ab2-3d56-4244-b585-20c8a42ed2b8" providerId="ADAL" clId="{F059349F-9F8C-4CBB-959D-EFE18137879B}" dt="2019-10-31T21:14:23.290" v="92" actId="47"/>
        <pc:sldMkLst>
          <pc:docMk/>
          <pc:sldMk cId="3310538064" sldId="2006"/>
        </pc:sldMkLst>
      </pc:sldChg>
      <pc:sldChg chg="del">
        <pc:chgData name="Bill Bliss" userId="7faf8ab2-3d56-4244-b585-20c8a42ed2b8" providerId="ADAL" clId="{F059349F-9F8C-4CBB-959D-EFE18137879B}" dt="2019-10-31T21:14:23.290" v="92" actId="47"/>
        <pc:sldMkLst>
          <pc:docMk/>
          <pc:sldMk cId="3420027638" sldId="2007"/>
        </pc:sldMkLst>
      </pc:sldChg>
      <pc:sldChg chg="del">
        <pc:chgData name="Bill Bliss" userId="7faf8ab2-3d56-4244-b585-20c8a42ed2b8" providerId="ADAL" clId="{F059349F-9F8C-4CBB-959D-EFE18137879B}" dt="2019-10-31T21:14:23.290" v="92" actId="47"/>
        <pc:sldMkLst>
          <pc:docMk/>
          <pc:sldMk cId="701880630" sldId="2008"/>
        </pc:sldMkLst>
      </pc:sldChg>
      <pc:sldChg chg="del">
        <pc:chgData name="Bill Bliss" userId="7faf8ab2-3d56-4244-b585-20c8a42ed2b8" providerId="ADAL" clId="{F059349F-9F8C-4CBB-959D-EFE18137879B}" dt="2019-10-31T21:14:23.290" v="92" actId="47"/>
        <pc:sldMkLst>
          <pc:docMk/>
          <pc:sldMk cId="2927822654" sldId="2009"/>
        </pc:sldMkLst>
      </pc:sldChg>
      <pc:sldChg chg="del">
        <pc:chgData name="Bill Bliss" userId="7faf8ab2-3d56-4244-b585-20c8a42ed2b8" providerId="ADAL" clId="{F059349F-9F8C-4CBB-959D-EFE18137879B}" dt="2019-10-31T21:14:23.290" v="92" actId="47"/>
        <pc:sldMkLst>
          <pc:docMk/>
          <pc:sldMk cId="1568408798" sldId="2010"/>
        </pc:sldMkLst>
      </pc:sldChg>
      <pc:sldChg chg="del">
        <pc:chgData name="Bill Bliss" userId="7faf8ab2-3d56-4244-b585-20c8a42ed2b8" providerId="ADAL" clId="{F059349F-9F8C-4CBB-959D-EFE18137879B}" dt="2019-10-31T21:14:23.290" v="92" actId="47"/>
        <pc:sldMkLst>
          <pc:docMk/>
          <pc:sldMk cId="2936429004" sldId="2011"/>
        </pc:sldMkLst>
      </pc:sldChg>
      <pc:sldChg chg="del">
        <pc:chgData name="Bill Bliss" userId="7faf8ab2-3d56-4244-b585-20c8a42ed2b8" providerId="ADAL" clId="{F059349F-9F8C-4CBB-959D-EFE18137879B}" dt="2019-10-31T21:14:23.290" v="92" actId="47"/>
        <pc:sldMkLst>
          <pc:docMk/>
          <pc:sldMk cId="575106364" sldId="2012"/>
        </pc:sldMkLst>
      </pc:sldChg>
      <pc:sldChg chg="del">
        <pc:chgData name="Bill Bliss" userId="7faf8ab2-3d56-4244-b585-20c8a42ed2b8" providerId="ADAL" clId="{F059349F-9F8C-4CBB-959D-EFE18137879B}" dt="2019-10-31T21:14:23.290" v="92" actId="47"/>
        <pc:sldMkLst>
          <pc:docMk/>
          <pc:sldMk cId="366562820" sldId="2013"/>
        </pc:sldMkLst>
      </pc:sldChg>
      <pc:sldChg chg="del">
        <pc:chgData name="Bill Bliss" userId="7faf8ab2-3d56-4244-b585-20c8a42ed2b8" providerId="ADAL" clId="{F059349F-9F8C-4CBB-959D-EFE18137879B}" dt="2019-10-31T21:14:23.290" v="92" actId="47"/>
        <pc:sldMkLst>
          <pc:docMk/>
          <pc:sldMk cId="1061941213" sldId="2014"/>
        </pc:sldMkLst>
      </pc:sldChg>
      <pc:sldChg chg="del">
        <pc:chgData name="Bill Bliss" userId="7faf8ab2-3d56-4244-b585-20c8a42ed2b8" providerId="ADAL" clId="{F059349F-9F8C-4CBB-959D-EFE18137879B}" dt="2019-10-31T21:14:23.290" v="92" actId="47"/>
        <pc:sldMkLst>
          <pc:docMk/>
          <pc:sldMk cId="505626703" sldId="2015"/>
        </pc:sldMkLst>
      </pc:sldChg>
      <pc:sldChg chg="del">
        <pc:chgData name="Bill Bliss" userId="7faf8ab2-3d56-4244-b585-20c8a42ed2b8" providerId="ADAL" clId="{F059349F-9F8C-4CBB-959D-EFE18137879B}" dt="2019-10-31T21:14:23.290" v="92" actId="47"/>
        <pc:sldMkLst>
          <pc:docMk/>
          <pc:sldMk cId="396577989" sldId="2016"/>
        </pc:sldMkLst>
      </pc:sldChg>
      <pc:sldChg chg="del">
        <pc:chgData name="Bill Bliss" userId="7faf8ab2-3d56-4244-b585-20c8a42ed2b8" providerId="ADAL" clId="{F059349F-9F8C-4CBB-959D-EFE18137879B}" dt="2019-10-31T21:14:23.290" v="92" actId="47"/>
        <pc:sldMkLst>
          <pc:docMk/>
          <pc:sldMk cId="948522632" sldId="2017"/>
        </pc:sldMkLst>
      </pc:sldChg>
      <pc:sldChg chg="del">
        <pc:chgData name="Bill Bliss" userId="7faf8ab2-3d56-4244-b585-20c8a42ed2b8" providerId="ADAL" clId="{F059349F-9F8C-4CBB-959D-EFE18137879B}" dt="2019-10-31T21:14:23.290" v="92" actId="47"/>
        <pc:sldMkLst>
          <pc:docMk/>
          <pc:sldMk cId="1258022920" sldId="2018"/>
        </pc:sldMkLst>
      </pc:sldChg>
      <pc:sldChg chg="del">
        <pc:chgData name="Bill Bliss" userId="7faf8ab2-3d56-4244-b585-20c8a42ed2b8" providerId="ADAL" clId="{F059349F-9F8C-4CBB-959D-EFE18137879B}" dt="2019-10-31T21:14:23.290" v="92" actId="47"/>
        <pc:sldMkLst>
          <pc:docMk/>
          <pc:sldMk cId="1241161789" sldId="2019"/>
        </pc:sldMkLst>
      </pc:sldChg>
      <pc:sldChg chg="del">
        <pc:chgData name="Bill Bliss" userId="7faf8ab2-3d56-4244-b585-20c8a42ed2b8" providerId="ADAL" clId="{F059349F-9F8C-4CBB-959D-EFE18137879B}" dt="2019-10-31T21:14:23.290" v="92" actId="47"/>
        <pc:sldMkLst>
          <pc:docMk/>
          <pc:sldMk cId="4121066891" sldId="2020"/>
        </pc:sldMkLst>
      </pc:sldChg>
      <pc:sldChg chg="del">
        <pc:chgData name="Bill Bliss" userId="7faf8ab2-3d56-4244-b585-20c8a42ed2b8" providerId="ADAL" clId="{F059349F-9F8C-4CBB-959D-EFE18137879B}" dt="2019-10-31T21:14:23.290" v="92" actId="47"/>
        <pc:sldMkLst>
          <pc:docMk/>
          <pc:sldMk cId="4034185524" sldId="2021"/>
        </pc:sldMkLst>
      </pc:sldChg>
      <pc:sldChg chg="del">
        <pc:chgData name="Bill Bliss" userId="7faf8ab2-3d56-4244-b585-20c8a42ed2b8" providerId="ADAL" clId="{F059349F-9F8C-4CBB-959D-EFE18137879B}" dt="2019-10-31T21:14:23.290" v="92" actId="47"/>
        <pc:sldMkLst>
          <pc:docMk/>
          <pc:sldMk cId="1686727136" sldId="2022"/>
        </pc:sldMkLst>
      </pc:sldChg>
      <pc:sldChg chg="del">
        <pc:chgData name="Bill Bliss" userId="7faf8ab2-3d56-4244-b585-20c8a42ed2b8" providerId="ADAL" clId="{F059349F-9F8C-4CBB-959D-EFE18137879B}" dt="2019-10-31T21:14:23.290" v="92" actId="47"/>
        <pc:sldMkLst>
          <pc:docMk/>
          <pc:sldMk cId="4241021749" sldId="2023"/>
        </pc:sldMkLst>
      </pc:sldChg>
      <pc:sldChg chg="del">
        <pc:chgData name="Bill Bliss" userId="7faf8ab2-3d56-4244-b585-20c8a42ed2b8" providerId="ADAL" clId="{F059349F-9F8C-4CBB-959D-EFE18137879B}" dt="2019-10-31T21:14:23.290" v="92" actId="47"/>
        <pc:sldMkLst>
          <pc:docMk/>
          <pc:sldMk cId="823083185" sldId="2024"/>
        </pc:sldMkLst>
      </pc:sldChg>
      <pc:sldChg chg="del">
        <pc:chgData name="Bill Bliss" userId="7faf8ab2-3d56-4244-b585-20c8a42ed2b8" providerId="ADAL" clId="{F059349F-9F8C-4CBB-959D-EFE18137879B}" dt="2019-10-31T21:14:23.290" v="92" actId="47"/>
        <pc:sldMkLst>
          <pc:docMk/>
          <pc:sldMk cId="1612499396" sldId="2025"/>
        </pc:sldMkLst>
      </pc:sldChg>
      <pc:sldChg chg="del">
        <pc:chgData name="Bill Bliss" userId="7faf8ab2-3d56-4244-b585-20c8a42ed2b8" providerId="ADAL" clId="{F059349F-9F8C-4CBB-959D-EFE18137879B}" dt="2019-10-31T21:14:23.290" v="92" actId="47"/>
        <pc:sldMkLst>
          <pc:docMk/>
          <pc:sldMk cId="3229852247" sldId="2026"/>
        </pc:sldMkLst>
      </pc:sldChg>
      <pc:sldChg chg="del">
        <pc:chgData name="Bill Bliss" userId="7faf8ab2-3d56-4244-b585-20c8a42ed2b8" providerId="ADAL" clId="{F059349F-9F8C-4CBB-959D-EFE18137879B}" dt="2019-10-31T21:14:23.290" v="92" actId="47"/>
        <pc:sldMkLst>
          <pc:docMk/>
          <pc:sldMk cId="683219894" sldId="2027"/>
        </pc:sldMkLst>
      </pc:sldChg>
      <pc:sldChg chg="del">
        <pc:chgData name="Bill Bliss" userId="7faf8ab2-3d56-4244-b585-20c8a42ed2b8" providerId="ADAL" clId="{F059349F-9F8C-4CBB-959D-EFE18137879B}" dt="2019-10-31T21:14:23.290" v="92" actId="47"/>
        <pc:sldMkLst>
          <pc:docMk/>
          <pc:sldMk cId="962887685" sldId="2028"/>
        </pc:sldMkLst>
      </pc:sldChg>
      <pc:sldChg chg="del">
        <pc:chgData name="Bill Bliss" userId="7faf8ab2-3d56-4244-b585-20c8a42ed2b8" providerId="ADAL" clId="{F059349F-9F8C-4CBB-959D-EFE18137879B}" dt="2019-10-31T21:14:23.290" v="92" actId="47"/>
        <pc:sldMkLst>
          <pc:docMk/>
          <pc:sldMk cId="1603555103" sldId="2029"/>
        </pc:sldMkLst>
      </pc:sldChg>
      <pc:sldChg chg="del">
        <pc:chgData name="Bill Bliss" userId="7faf8ab2-3d56-4244-b585-20c8a42ed2b8" providerId="ADAL" clId="{F059349F-9F8C-4CBB-959D-EFE18137879B}" dt="2019-10-31T21:14:23.290" v="92" actId="47"/>
        <pc:sldMkLst>
          <pc:docMk/>
          <pc:sldMk cId="2689110620" sldId="2030"/>
        </pc:sldMkLst>
      </pc:sldChg>
      <pc:sldChg chg="del">
        <pc:chgData name="Bill Bliss" userId="7faf8ab2-3d56-4244-b585-20c8a42ed2b8" providerId="ADAL" clId="{F059349F-9F8C-4CBB-959D-EFE18137879B}" dt="2019-10-31T21:14:23.290" v="92" actId="47"/>
        <pc:sldMkLst>
          <pc:docMk/>
          <pc:sldMk cId="3760491350" sldId="2031"/>
        </pc:sldMkLst>
      </pc:sldChg>
      <pc:sldChg chg="del">
        <pc:chgData name="Bill Bliss" userId="7faf8ab2-3d56-4244-b585-20c8a42ed2b8" providerId="ADAL" clId="{F059349F-9F8C-4CBB-959D-EFE18137879B}" dt="2019-10-31T21:14:23.290" v="92" actId="47"/>
        <pc:sldMkLst>
          <pc:docMk/>
          <pc:sldMk cId="3648265750" sldId="2032"/>
        </pc:sldMkLst>
      </pc:sldChg>
      <pc:sldChg chg="del">
        <pc:chgData name="Bill Bliss" userId="7faf8ab2-3d56-4244-b585-20c8a42ed2b8" providerId="ADAL" clId="{F059349F-9F8C-4CBB-959D-EFE18137879B}" dt="2019-10-31T21:14:23.290" v="92" actId="47"/>
        <pc:sldMkLst>
          <pc:docMk/>
          <pc:sldMk cId="2678951752" sldId="2033"/>
        </pc:sldMkLst>
      </pc:sldChg>
      <pc:sldChg chg="del">
        <pc:chgData name="Bill Bliss" userId="7faf8ab2-3d56-4244-b585-20c8a42ed2b8" providerId="ADAL" clId="{F059349F-9F8C-4CBB-959D-EFE18137879B}" dt="2019-10-31T21:14:23.290" v="92" actId="47"/>
        <pc:sldMkLst>
          <pc:docMk/>
          <pc:sldMk cId="2505331862" sldId="2034"/>
        </pc:sldMkLst>
      </pc:sldChg>
      <pc:sldChg chg="del">
        <pc:chgData name="Bill Bliss" userId="7faf8ab2-3d56-4244-b585-20c8a42ed2b8" providerId="ADAL" clId="{F059349F-9F8C-4CBB-959D-EFE18137879B}" dt="2019-10-31T21:14:23.290" v="92" actId="47"/>
        <pc:sldMkLst>
          <pc:docMk/>
          <pc:sldMk cId="2617144379" sldId="2035"/>
        </pc:sldMkLst>
      </pc:sldChg>
      <pc:sldChg chg="del">
        <pc:chgData name="Bill Bliss" userId="7faf8ab2-3d56-4244-b585-20c8a42ed2b8" providerId="ADAL" clId="{F059349F-9F8C-4CBB-959D-EFE18137879B}" dt="2019-10-31T21:14:23.290" v="92" actId="47"/>
        <pc:sldMkLst>
          <pc:docMk/>
          <pc:sldMk cId="3386755854" sldId="2036"/>
        </pc:sldMkLst>
      </pc:sldChg>
      <pc:sldChg chg="del">
        <pc:chgData name="Bill Bliss" userId="7faf8ab2-3d56-4244-b585-20c8a42ed2b8" providerId="ADAL" clId="{F059349F-9F8C-4CBB-959D-EFE18137879B}" dt="2019-10-31T21:14:23.290" v="92" actId="47"/>
        <pc:sldMkLst>
          <pc:docMk/>
          <pc:sldMk cId="935792446" sldId="2037"/>
        </pc:sldMkLst>
      </pc:sldChg>
      <pc:sldChg chg="del">
        <pc:chgData name="Bill Bliss" userId="7faf8ab2-3d56-4244-b585-20c8a42ed2b8" providerId="ADAL" clId="{F059349F-9F8C-4CBB-959D-EFE18137879B}" dt="2019-10-31T21:14:23.290" v="92" actId="47"/>
        <pc:sldMkLst>
          <pc:docMk/>
          <pc:sldMk cId="592433603" sldId="2038"/>
        </pc:sldMkLst>
      </pc:sldChg>
      <pc:sldChg chg="del">
        <pc:chgData name="Bill Bliss" userId="7faf8ab2-3d56-4244-b585-20c8a42ed2b8" providerId="ADAL" clId="{F059349F-9F8C-4CBB-959D-EFE18137879B}" dt="2019-10-31T21:14:23.290" v="92" actId="47"/>
        <pc:sldMkLst>
          <pc:docMk/>
          <pc:sldMk cId="3773110794" sldId="2039"/>
        </pc:sldMkLst>
      </pc:sldChg>
      <pc:sldChg chg="del">
        <pc:chgData name="Bill Bliss" userId="7faf8ab2-3d56-4244-b585-20c8a42ed2b8" providerId="ADAL" clId="{F059349F-9F8C-4CBB-959D-EFE18137879B}" dt="2019-10-31T21:14:23.290" v="92" actId="47"/>
        <pc:sldMkLst>
          <pc:docMk/>
          <pc:sldMk cId="2563603440" sldId="2040"/>
        </pc:sldMkLst>
      </pc:sldChg>
      <pc:sldChg chg="del">
        <pc:chgData name="Bill Bliss" userId="7faf8ab2-3d56-4244-b585-20c8a42ed2b8" providerId="ADAL" clId="{F059349F-9F8C-4CBB-959D-EFE18137879B}" dt="2019-10-31T21:14:23.290" v="92" actId="47"/>
        <pc:sldMkLst>
          <pc:docMk/>
          <pc:sldMk cId="3410975195" sldId="2041"/>
        </pc:sldMkLst>
      </pc:sldChg>
      <pc:sldChg chg="add">
        <pc:chgData name="Bill Bliss" userId="7faf8ab2-3d56-4244-b585-20c8a42ed2b8" providerId="ADAL" clId="{F059349F-9F8C-4CBB-959D-EFE18137879B}" dt="2019-10-31T21:26:27.114" v="149"/>
        <pc:sldMkLst>
          <pc:docMk/>
          <pc:sldMk cId="776115370" sldId="2051"/>
        </pc:sldMkLst>
      </pc:sldChg>
      <pc:sldChg chg="add del">
        <pc:chgData name="Bill Bliss" userId="7faf8ab2-3d56-4244-b585-20c8a42ed2b8" providerId="ADAL" clId="{F059349F-9F8C-4CBB-959D-EFE18137879B}" dt="2019-10-31T21:20:17.839" v="107" actId="47"/>
        <pc:sldMkLst>
          <pc:docMk/>
          <pc:sldMk cId="2873845954" sldId="5597"/>
        </pc:sldMkLst>
      </pc:sldChg>
      <pc:sldChg chg="add del">
        <pc:chgData name="Bill Bliss" userId="7faf8ab2-3d56-4244-b585-20c8a42ed2b8" providerId="ADAL" clId="{F059349F-9F8C-4CBB-959D-EFE18137879B}" dt="2019-10-31T21:20:17.839" v="107" actId="47"/>
        <pc:sldMkLst>
          <pc:docMk/>
          <pc:sldMk cId="1749341572" sldId="5598"/>
        </pc:sldMkLst>
      </pc:sldChg>
      <pc:sldChg chg="add del">
        <pc:chgData name="Bill Bliss" userId="7faf8ab2-3d56-4244-b585-20c8a42ed2b8" providerId="ADAL" clId="{F059349F-9F8C-4CBB-959D-EFE18137879B}" dt="2019-10-31T21:20:17.839" v="107" actId="47"/>
        <pc:sldMkLst>
          <pc:docMk/>
          <pc:sldMk cId="4287496225" sldId="5599"/>
        </pc:sldMkLst>
      </pc:sldChg>
      <pc:sldChg chg="add del">
        <pc:chgData name="Bill Bliss" userId="7faf8ab2-3d56-4244-b585-20c8a42ed2b8" providerId="ADAL" clId="{F059349F-9F8C-4CBB-959D-EFE18137879B}" dt="2019-10-31T21:20:17.839" v="107" actId="47"/>
        <pc:sldMkLst>
          <pc:docMk/>
          <pc:sldMk cId="2540831889" sldId="5623"/>
        </pc:sldMkLst>
      </pc:sldChg>
      <pc:sldChg chg="add del">
        <pc:chgData name="Bill Bliss" userId="7faf8ab2-3d56-4244-b585-20c8a42ed2b8" providerId="ADAL" clId="{F059349F-9F8C-4CBB-959D-EFE18137879B}" dt="2019-10-31T21:20:17.839" v="107" actId="47"/>
        <pc:sldMkLst>
          <pc:docMk/>
          <pc:sldMk cId="1943659135" sldId="5624"/>
        </pc:sldMkLst>
      </pc:sldChg>
      <pc:sldChg chg="add del">
        <pc:chgData name="Bill Bliss" userId="7faf8ab2-3d56-4244-b585-20c8a42ed2b8" providerId="ADAL" clId="{F059349F-9F8C-4CBB-959D-EFE18137879B}" dt="2019-10-31T21:20:17.839" v="107" actId="47"/>
        <pc:sldMkLst>
          <pc:docMk/>
          <pc:sldMk cId="1299200515" sldId="5626"/>
        </pc:sldMkLst>
      </pc:sldChg>
      <pc:sldChg chg="modSp add del mod">
        <pc:chgData name="Bill Bliss" userId="7faf8ab2-3d56-4244-b585-20c8a42ed2b8" providerId="ADAL" clId="{F059349F-9F8C-4CBB-959D-EFE18137879B}" dt="2019-10-31T21:20:17.839" v="107" actId="47"/>
        <pc:sldMkLst>
          <pc:docMk/>
          <pc:sldMk cId="1517397204" sldId="5628"/>
        </pc:sldMkLst>
        <pc:spChg chg="mod">
          <ac:chgData name="Bill Bliss" userId="7faf8ab2-3d56-4244-b585-20c8a42ed2b8" providerId="ADAL" clId="{F059349F-9F8C-4CBB-959D-EFE18137879B}" dt="2019-10-31T21:14:30.794" v="94" actId="27636"/>
          <ac:spMkLst>
            <pc:docMk/>
            <pc:sldMk cId="1517397204" sldId="5628"/>
            <ac:spMk id="4" creationId="{781419B4-0214-4C9B-AEBD-46A50AF6EBE9}"/>
          </ac:spMkLst>
        </pc:spChg>
      </pc:sldChg>
      <pc:sldChg chg="add del">
        <pc:chgData name="Bill Bliss" userId="7faf8ab2-3d56-4244-b585-20c8a42ed2b8" providerId="ADAL" clId="{F059349F-9F8C-4CBB-959D-EFE18137879B}" dt="2019-10-31T21:20:17.839" v="107" actId="47"/>
        <pc:sldMkLst>
          <pc:docMk/>
          <pc:sldMk cId="1223194816" sldId="5633"/>
        </pc:sldMkLst>
      </pc:sldChg>
      <pc:sldChg chg="add">
        <pc:chgData name="Bill Bliss" userId="7faf8ab2-3d56-4244-b585-20c8a42ed2b8" providerId="ADAL" clId="{F059349F-9F8C-4CBB-959D-EFE18137879B}" dt="2019-10-31T21:14:30.562" v="93"/>
        <pc:sldMkLst>
          <pc:docMk/>
          <pc:sldMk cId="4008003361" sldId="5675"/>
        </pc:sldMkLst>
      </pc:sldChg>
      <pc:sldChg chg="add">
        <pc:chgData name="Bill Bliss" userId="7faf8ab2-3d56-4244-b585-20c8a42ed2b8" providerId="ADAL" clId="{F059349F-9F8C-4CBB-959D-EFE18137879B}" dt="2019-10-31T21:14:30.562" v="93"/>
        <pc:sldMkLst>
          <pc:docMk/>
          <pc:sldMk cId="1476601398" sldId="5677"/>
        </pc:sldMkLst>
      </pc:sldChg>
      <pc:sldChg chg="add mod modShow">
        <pc:chgData name="Bill Bliss" userId="7faf8ab2-3d56-4244-b585-20c8a42ed2b8" providerId="ADAL" clId="{F059349F-9F8C-4CBB-959D-EFE18137879B}" dt="2019-10-31T21:26:47.351" v="150" actId="729"/>
        <pc:sldMkLst>
          <pc:docMk/>
          <pc:sldMk cId="621143097" sldId="5678"/>
        </pc:sldMkLst>
      </pc:sldChg>
      <pc:sldChg chg="add">
        <pc:chgData name="Bill Bliss" userId="7faf8ab2-3d56-4244-b585-20c8a42ed2b8" providerId="ADAL" clId="{F059349F-9F8C-4CBB-959D-EFE18137879B}" dt="2019-10-31T21:14:30.562" v="93"/>
        <pc:sldMkLst>
          <pc:docMk/>
          <pc:sldMk cId="486356508" sldId="5679"/>
        </pc:sldMkLst>
      </pc:sldChg>
      <pc:sldChg chg="add">
        <pc:chgData name="Bill Bliss" userId="7faf8ab2-3d56-4244-b585-20c8a42ed2b8" providerId="ADAL" clId="{F059349F-9F8C-4CBB-959D-EFE18137879B}" dt="2019-10-31T21:14:30.562" v="93"/>
        <pc:sldMkLst>
          <pc:docMk/>
          <pc:sldMk cId="1764955084" sldId="5680"/>
        </pc:sldMkLst>
      </pc:sldChg>
      <pc:sldChg chg="add">
        <pc:chgData name="Bill Bliss" userId="7faf8ab2-3d56-4244-b585-20c8a42ed2b8" providerId="ADAL" clId="{F059349F-9F8C-4CBB-959D-EFE18137879B}" dt="2019-10-31T21:14:30.562" v="93"/>
        <pc:sldMkLst>
          <pc:docMk/>
          <pc:sldMk cId="601972243" sldId="5682"/>
        </pc:sldMkLst>
      </pc:sldChg>
      <pc:sldChg chg="add">
        <pc:chgData name="Bill Bliss" userId="7faf8ab2-3d56-4244-b585-20c8a42ed2b8" providerId="ADAL" clId="{F059349F-9F8C-4CBB-959D-EFE18137879B}" dt="2019-10-31T21:14:30.562" v="93"/>
        <pc:sldMkLst>
          <pc:docMk/>
          <pc:sldMk cId="1647807099" sldId="5683"/>
        </pc:sldMkLst>
      </pc:sldChg>
      <pc:sldChg chg="modSp add mod">
        <pc:chgData name="Bill Bliss" userId="7faf8ab2-3d56-4244-b585-20c8a42ed2b8" providerId="ADAL" clId="{F059349F-9F8C-4CBB-959D-EFE18137879B}" dt="2019-10-31T21:25:14.736" v="145" actId="14100"/>
        <pc:sldMkLst>
          <pc:docMk/>
          <pc:sldMk cId="2402487476" sldId="5684"/>
        </pc:sldMkLst>
        <pc:spChg chg="mod">
          <ac:chgData name="Bill Bliss" userId="7faf8ab2-3d56-4244-b585-20c8a42ed2b8" providerId="ADAL" clId="{F059349F-9F8C-4CBB-959D-EFE18137879B}" dt="2019-10-31T21:25:14.736" v="145" actId="14100"/>
          <ac:spMkLst>
            <pc:docMk/>
            <pc:sldMk cId="2402487476" sldId="5684"/>
            <ac:spMk id="2" creationId="{00000000-0000-0000-0000-000000000000}"/>
          </ac:spMkLst>
        </pc:spChg>
      </pc:sldChg>
      <pc:sldChg chg="add">
        <pc:chgData name="Bill Bliss" userId="7faf8ab2-3d56-4244-b585-20c8a42ed2b8" providerId="ADAL" clId="{F059349F-9F8C-4CBB-959D-EFE18137879B}" dt="2019-10-31T21:14:30.562" v="93"/>
        <pc:sldMkLst>
          <pc:docMk/>
          <pc:sldMk cId="489906977" sldId="5686"/>
        </pc:sldMkLst>
      </pc:sldChg>
      <pc:sldChg chg="add">
        <pc:chgData name="Bill Bliss" userId="7faf8ab2-3d56-4244-b585-20c8a42ed2b8" providerId="ADAL" clId="{F059349F-9F8C-4CBB-959D-EFE18137879B}" dt="2019-10-31T21:14:30.562" v="93"/>
        <pc:sldMkLst>
          <pc:docMk/>
          <pc:sldMk cId="3368987512" sldId="5687"/>
        </pc:sldMkLst>
      </pc:sldChg>
      <pc:sldChg chg="add">
        <pc:chgData name="Bill Bliss" userId="7faf8ab2-3d56-4244-b585-20c8a42ed2b8" providerId="ADAL" clId="{F059349F-9F8C-4CBB-959D-EFE18137879B}" dt="2019-10-31T21:14:30.562" v="93"/>
        <pc:sldMkLst>
          <pc:docMk/>
          <pc:sldMk cId="1926031367" sldId="5688"/>
        </pc:sldMkLst>
      </pc:sldChg>
      <pc:sldChg chg="add">
        <pc:chgData name="Bill Bliss" userId="7faf8ab2-3d56-4244-b585-20c8a42ed2b8" providerId="ADAL" clId="{F059349F-9F8C-4CBB-959D-EFE18137879B}" dt="2019-10-31T21:14:30.562" v="93"/>
        <pc:sldMkLst>
          <pc:docMk/>
          <pc:sldMk cId="748855213" sldId="5689"/>
        </pc:sldMkLst>
      </pc:sldChg>
      <pc:sldChg chg="add">
        <pc:chgData name="Bill Bliss" userId="7faf8ab2-3d56-4244-b585-20c8a42ed2b8" providerId="ADAL" clId="{F059349F-9F8C-4CBB-959D-EFE18137879B}" dt="2019-10-31T21:14:30.562" v="93"/>
        <pc:sldMkLst>
          <pc:docMk/>
          <pc:sldMk cId="2779403213" sldId="5690"/>
        </pc:sldMkLst>
      </pc:sldChg>
      <pc:sldChg chg="modSp add mod">
        <pc:chgData name="Bill Bliss" userId="7faf8ab2-3d56-4244-b585-20c8a42ed2b8" providerId="ADAL" clId="{F059349F-9F8C-4CBB-959D-EFE18137879B}" dt="2019-10-31T21:25:05.256" v="144" actId="14100"/>
        <pc:sldMkLst>
          <pc:docMk/>
          <pc:sldMk cId="1104101108" sldId="5691"/>
        </pc:sldMkLst>
        <pc:spChg chg="mod">
          <ac:chgData name="Bill Bliss" userId="7faf8ab2-3d56-4244-b585-20c8a42ed2b8" providerId="ADAL" clId="{F059349F-9F8C-4CBB-959D-EFE18137879B}" dt="2019-10-31T21:25:05.256" v="144" actId="14100"/>
          <ac:spMkLst>
            <pc:docMk/>
            <pc:sldMk cId="1104101108" sldId="5691"/>
            <ac:spMk id="2" creationId="{C25FA6AC-27C7-44E7-A7C6-1EF53C840759}"/>
          </ac:spMkLst>
        </pc:spChg>
      </pc:sldChg>
      <pc:sldChg chg="add">
        <pc:chgData name="Bill Bliss" userId="7faf8ab2-3d56-4244-b585-20c8a42ed2b8" providerId="ADAL" clId="{F059349F-9F8C-4CBB-959D-EFE18137879B}" dt="2019-10-31T21:14:30.562" v="93"/>
        <pc:sldMkLst>
          <pc:docMk/>
          <pc:sldMk cId="1566828685" sldId="5692"/>
        </pc:sldMkLst>
      </pc:sldChg>
      <pc:sldChg chg="add">
        <pc:chgData name="Bill Bliss" userId="7faf8ab2-3d56-4244-b585-20c8a42ed2b8" providerId="ADAL" clId="{F059349F-9F8C-4CBB-959D-EFE18137879B}" dt="2019-10-31T21:14:30.562" v="93"/>
        <pc:sldMkLst>
          <pc:docMk/>
          <pc:sldMk cId="1771267354" sldId="5693"/>
        </pc:sldMkLst>
      </pc:sldChg>
      <pc:sldChg chg="add">
        <pc:chgData name="Bill Bliss" userId="7faf8ab2-3d56-4244-b585-20c8a42ed2b8" providerId="ADAL" clId="{F059349F-9F8C-4CBB-959D-EFE18137879B}" dt="2019-10-31T21:14:30.562" v="93"/>
        <pc:sldMkLst>
          <pc:docMk/>
          <pc:sldMk cId="2682601710" sldId="5694"/>
        </pc:sldMkLst>
      </pc:sldChg>
      <pc:sldChg chg="add del">
        <pc:chgData name="Bill Bliss" userId="7faf8ab2-3d56-4244-b585-20c8a42ed2b8" providerId="ADAL" clId="{F059349F-9F8C-4CBB-959D-EFE18137879B}" dt="2019-10-31T21:20:17.839" v="107" actId="47"/>
        <pc:sldMkLst>
          <pc:docMk/>
          <pc:sldMk cId="2327956940" sldId="5695"/>
        </pc:sldMkLst>
      </pc:sldChg>
      <pc:sldChg chg="add del">
        <pc:chgData name="Bill Bliss" userId="7faf8ab2-3d56-4244-b585-20c8a42ed2b8" providerId="ADAL" clId="{F059349F-9F8C-4CBB-959D-EFE18137879B}" dt="2019-10-31T21:20:17.839" v="107" actId="47"/>
        <pc:sldMkLst>
          <pc:docMk/>
          <pc:sldMk cId="1061915956" sldId="5696"/>
        </pc:sldMkLst>
      </pc:sldChg>
      <pc:sldChg chg="modSp add del mod">
        <pc:chgData name="Bill Bliss" userId="7faf8ab2-3d56-4244-b585-20c8a42ed2b8" providerId="ADAL" clId="{F059349F-9F8C-4CBB-959D-EFE18137879B}" dt="2019-10-31T21:20:17.839" v="107" actId="47"/>
        <pc:sldMkLst>
          <pc:docMk/>
          <pc:sldMk cId="3504699165" sldId="5697"/>
        </pc:sldMkLst>
        <pc:spChg chg="mod">
          <ac:chgData name="Bill Bliss" userId="7faf8ab2-3d56-4244-b585-20c8a42ed2b8" providerId="ADAL" clId="{F059349F-9F8C-4CBB-959D-EFE18137879B}" dt="2019-10-31T21:20:04.925" v="106" actId="14100"/>
          <ac:spMkLst>
            <pc:docMk/>
            <pc:sldMk cId="3504699165" sldId="5697"/>
            <ac:spMk id="3" creationId="{623A226E-050B-46DF-8B1A-4C4F2D33B464}"/>
          </ac:spMkLst>
        </pc:spChg>
      </pc:sldChg>
      <pc:sldChg chg="modSp add mod modShow">
        <pc:chgData name="Bill Bliss" userId="7faf8ab2-3d56-4244-b585-20c8a42ed2b8" providerId="ADAL" clId="{F059349F-9F8C-4CBB-959D-EFE18137879B}" dt="2019-10-31T21:26:47.351" v="150" actId="729"/>
        <pc:sldMkLst>
          <pc:docMk/>
          <pc:sldMk cId="3501022771" sldId="5698"/>
        </pc:sldMkLst>
        <pc:graphicFrameChg chg="modGraphic">
          <ac:chgData name="Bill Bliss" userId="7faf8ab2-3d56-4244-b585-20c8a42ed2b8" providerId="ADAL" clId="{F059349F-9F8C-4CBB-959D-EFE18137879B}" dt="2019-10-31T21:19:46.524" v="104" actId="313"/>
          <ac:graphicFrameMkLst>
            <pc:docMk/>
            <pc:sldMk cId="3501022771" sldId="5698"/>
            <ac:graphicFrameMk id="5" creationId="{5E096FBC-247E-4365-B09F-AD64AF97A424}"/>
          </ac:graphicFrameMkLst>
        </pc:graphicFrameChg>
      </pc:sldChg>
      <pc:sldMasterChg chg="delSldLayout">
        <pc:chgData name="Bill Bliss" userId="7faf8ab2-3d56-4244-b585-20c8a42ed2b8" providerId="ADAL" clId="{F059349F-9F8C-4CBB-959D-EFE18137879B}" dt="2019-10-31T21:20:17.839" v="107" actId="47"/>
        <pc:sldMasterMkLst>
          <pc:docMk/>
          <pc:sldMasterMk cId="3588427678" sldId="2147484229"/>
        </pc:sldMasterMkLst>
        <pc:sldLayoutChg chg="del">
          <pc:chgData name="Bill Bliss" userId="7faf8ab2-3d56-4244-b585-20c8a42ed2b8" providerId="ADAL" clId="{F059349F-9F8C-4CBB-959D-EFE18137879B}" dt="2019-10-31T21:20:17.839" v="107" actId="47"/>
          <pc:sldLayoutMkLst>
            <pc:docMk/>
            <pc:sldMasterMk cId="3588427678" sldId="2147484229"/>
            <pc:sldLayoutMk cId="736801126" sldId="21474849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11/6/2019 8:04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11/6/2019 8:04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icrosoft.com/en-us/learning/exam-MB-400.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94600967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E5BD1-45AB-4EA4-B837-7D38A120688B}" type="slidenum">
              <a:rPr lang="en-US" smtClean="0"/>
              <a:t>14</a:t>
            </a:fld>
            <a:endParaRPr lang="en-US"/>
          </a:p>
        </p:txBody>
      </p:sp>
    </p:spTree>
    <p:extLst>
      <p:ext uri="{BB962C8B-B14F-4D97-AF65-F5344CB8AC3E}">
        <p14:creationId xmlns:p14="http://schemas.microsoft.com/office/powerpoint/2010/main" val="4221571077"/>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5987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987624187"/>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72A2B-B223-4D23-9EF7-B26D95F329BD}" type="slidenum">
              <a:rPr lang="en-US" smtClean="0"/>
              <a:t>16</a:t>
            </a:fld>
            <a:endParaRPr lang="en-US"/>
          </a:p>
        </p:txBody>
      </p:sp>
    </p:spTree>
    <p:extLst>
      <p:ext uri="{BB962C8B-B14F-4D97-AF65-F5344CB8AC3E}">
        <p14:creationId xmlns:p14="http://schemas.microsoft.com/office/powerpoint/2010/main" val="1809776455"/>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11/6/2019 8:04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54546957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3335802795"/>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4FE5BD1-45AB-4EA4-B837-7D38A120688B}"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7722780"/>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4FE5BD1-45AB-4EA4-B837-7D38A120688B}"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3243685"/>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2736607422"/>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2EB5A-D1F1-6A4C-9766-7609F35702D9}" type="slidenum">
              <a:rPr lang="en-US" smtClean="0"/>
              <a:t>24</a:t>
            </a:fld>
            <a:endParaRPr lang="en-US"/>
          </a:p>
        </p:txBody>
      </p:sp>
    </p:spTree>
    <p:extLst>
      <p:ext uri="{BB962C8B-B14F-4D97-AF65-F5344CB8AC3E}">
        <p14:creationId xmlns:p14="http://schemas.microsoft.com/office/powerpoint/2010/main" val="3030554860"/>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C4BEE79-4F1E-4B19-8EB5-C0AA68715E40}" type="slidenum">
              <a:rPr lang="en-US" smtClean="0"/>
              <a:t>25</a:t>
            </a:fld>
            <a:endParaRPr lang="en-US"/>
          </a:p>
        </p:txBody>
      </p:sp>
    </p:spTree>
    <p:extLst>
      <p:ext uri="{BB962C8B-B14F-4D97-AF65-F5344CB8AC3E}">
        <p14:creationId xmlns:p14="http://schemas.microsoft.com/office/powerpoint/2010/main" val="205089371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842204135"/>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1172372847"/>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324542994"/>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2655356640"/>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881FC3-2A19-422D-8C9B-8B7DC21EBE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12372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86159540"/>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823825999"/>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08460939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2932444023"/>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11/6/2019 8:04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811920480"/>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774">
              <a:defRPr/>
            </a:pPr>
            <a:fld id="{66AC3E80-68A7-46BA-A762-418A7BFBF2EC}" type="slidenum">
              <a:rPr lang="en-US" sz="1800" kern="0">
                <a:solidFill>
                  <a:prstClr val="black"/>
                </a:solidFill>
              </a:rPr>
              <a:pPr defTabSz="931774">
                <a:defRPr/>
              </a:pPr>
              <a:t>10</a:t>
            </a:fld>
            <a:endParaRPr lang="en-US" sz="1800" kern="0">
              <a:solidFill>
                <a:prstClr val="black"/>
              </a:solidFill>
            </a:endParaRPr>
          </a:p>
        </p:txBody>
      </p:sp>
    </p:spTree>
    <p:extLst>
      <p:ext uri="{BB962C8B-B14F-4D97-AF65-F5344CB8AC3E}">
        <p14:creationId xmlns:p14="http://schemas.microsoft.com/office/powerpoint/2010/main" val="1612179123"/>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11/6/2019 8:04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193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0764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700493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9556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39760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1312278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2735740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38504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orient="horz" pos="1910" userDrawn="1">
          <p15:clr>
            <a:srgbClr val="5ACBF0"/>
          </p15:clr>
        </p15:guide>
        <p15:guide id="4" orient="horz" pos="2505" userDrawn="1">
          <p15:clr>
            <a:srgbClr val="5ACBF0"/>
          </p15:clr>
        </p15:guide>
        <p15:guide id="5" pos="3840"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userDrawn="1">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A5EF-273A-49FF-A055-726A7163D698}"/>
              </a:ext>
            </a:extLst>
          </p:cNvPr>
          <p:cNvSpPr>
            <a:spLocks noGrp="1"/>
          </p:cNvSpPr>
          <p:nvPr>
            <p:ph type="title"/>
          </p:nvPr>
        </p:nvSpPr>
        <p:spPr>
          <a:xfrm>
            <a:off x="314417" y="365125"/>
            <a:ext cx="1156075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9A3967-B954-4F5F-8D67-9F871BB058DC}"/>
              </a:ext>
            </a:extLst>
          </p:cNvPr>
          <p:cNvSpPr>
            <a:spLocks noGrp="1"/>
          </p:cNvSpPr>
          <p:nvPr>
            <p:ph idx="1"/>
          </p:nvPr>
        </p:nvSpPr>
        <p:spPr>
          <a:xfrm>
            <a:off x="322730" y="1825625"/>
            <a:ext cx="11560750" cy="4051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818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D47C6F66-CC29-4F66-9643-C652E6794768}"/>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04697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285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descr="Microsoft Ignite cube graphic">
            <a:extLst>
              <a:ext uri="{FF2B5EF4-FFF2-40B4-BE49-F238E27FC236}">
                <a16:creationId xmlns:a16="http://schemas.microsoft.com/office/drawing/2014/main" id="{5FE3E21F-3B29-45AF-A62E-40AAF2B12C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6054" y="0"/>
            <a:ext cx="8115946" cy="6858000"/>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7553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Picture 6" descr="Microsoft Ignite cube graphic">
            <a:extLst>
              <a:ext uri="{FF2B5EF4-FFF2-40B4-BE49-F238E27FC236}">
                <a16:creationId xmlns:a16="http://schemas.microsoft.com/office/drawing/2014/main" id="{87E693D7-9346-4760-B3C6-BF5E7E96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873139" y="-1"/>
            <a:ext cx="4318861" cy="6858001"/>
          </a:xfrm>
          <a:prstGeom prst="rect">
            <a:avLst/>
          </a:prstGeom>
        </p:spPr>
      </p:pic>
    </p:spTree>
    <p:extLst>
      <p:ext uri="{BB962C8B-B14F-4D97-AF65-F5344CB8AC3E}">
        <p14:creationId xmlns:p14="http://schemas.microsoft.com/office/powerpoint/2010/main" val="35338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262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7904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2296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3701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030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2894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23495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100307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51242035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621485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342046980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3038451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4215995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537959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8581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3241998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142482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203115726"/>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315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90431292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546906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356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163E2A-0F0F-4D30-BA3B-64D7F94B8B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25505" y="-10888"/>
            <a:ext cx="7666496" cy="6881401"/>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521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8B979EA3-9237-4885-9E01-A134FAE63F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3139" y="-1"/>
            <a:ext cx="4318861" cy="6858001"/>
          </a:xfrm>
          <a:prstGeom prst="rect">
            <a:avLst/>
          </a:prstGeom>
        </p:spPr>
      </p:pic>
    </p:spTree>
    <p:extLst>
      <p:ext uri="{BB962C8B-B14F-4D97-AF65-F5344CB8AC3E}">
        <p14:creationId xmlns:p14="http://schemas.microsoft.com/office/powerpoint/2010/main" val="3207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098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4331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0457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6129191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0554128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457201E-9DAE-41FA-A3D5-E845A60E44BE}"/>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5236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7831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Picture 5" descr="Microsoft Ignite cube graphic">
            <a:extLst>
              <a:ext uri="{FF2B5EF4-FFF2-40B4-BE49-F238E27FC236}">
                <a16:creationId xmlns:a16="http://schemas.microsoft.com/office/drawing/2014/main" id="{C89205E0-1FE0-2147-A567-C941C5AA17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29755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Picture 5" descr="Microsoft Ignite cube graphic">
            <a:extLst>
              <a:ext uri="{FF2B5EF4-FFF2-40B4-BE49-F238E27FC236}">
                <a16:creationId xmlns:a16="http://schemas.microsoft.com/office/drawing/2014/main" id="{80D4BB00-622A-BD4E-A722-AD10CF5FFE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23796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932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81824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7375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3670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8857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8183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154797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866671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35856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604124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0439675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9874497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2683535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2010416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7854159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63327456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5114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25223795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332627317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9078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descr="Microsoft Ignite cube graphic">
            <a:extLst>
              <a:ext uri="{FF2B5EF4-FFF2-40B4-BE49-F238E27FC236}">
                <a16:creationId xmlns:a16="http://schemas.microsoft.com/office/drawing/2014/main" id="{3AD0DC0A-7B9F-4357-8D47-F407E99ED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1098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cube graphic">
            <a:extLst>
              <a:ext uri="{FF2B5EF4-FFF2-40B4-BE49-F238E27FC236}">
                <a16:creationId xmlns:a16="http://schemas.microsoft.com/office/drawing/2014/main" id="{DDF24A8E-E5A8-4838-91D5-F11134AF6A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169275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465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478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84297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4164992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8176862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1.emf"/><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832" r:id="rId1"/>
    <p:sldLayoutId id="2147484577" r:id="rId2"/>
    <p:sldLayoutId id="2147484610" r:id="rId3"/>
    <p:sldLayoutId id="2147484833" r:id="rId4"/>
    <p:sldLayoutId id="2147484834" r:id="rId5"/>
    <p:sldLayoutId id="2147484710" r:id="rId6"/>
    <p:sldLayoutId id="2147484240" r:id="rId7"/>
    <p:sldLayoutId id="2147484736" r:id="rId8"/>
    <p:sldLayoutId id="2147484474" r:id="rId9"/>
    <p:sldLayoutId id="2147484639" r:id="rId10"/>
    <p:sldLayoutId id="2147484603" r:id="rId11"/>
    <p:sldLayoutId id="2147484751" r:id="rId12"/>
    <p:sldLayoutId id="2147484752" r:id="rId13"/>
    <p:sldLayoutId id="2147484777" r:id="rId14"/>
    <p:sldLayoutId id="2147484835" r:id="rId15"/>
    <p:sldLayoutId id="2147484836" r:id="rId16"/>
    <p:sldLayoutId id="2147484837" r:id="rId17"/>
    <p:sldLayoutId id="2147484838" r:id="rId18"/>
    <p:sldLayoutId id="2147484839" r:id="rId19"/>
    <p:sldLayoutId id="2147484783" r:id="rId20"/>
    <p:sldLayoutId id="2147484784" r:id="rId21"/>
    <p:sldLayoutId id="2147484785" r:id="rId22"/>
    <p:sldLayoutId id="2147484786" r:id="rId23"/>
    <p:sldLayoutId id="2147484787" r:id="rId24"/>
    <p:sldLayoutId id="2147484249" r:id="rId25"/>
    <p:sldLayoutId id="2147484584" r:id="rId26"/>
    <p:sldLayoutId id="2147484671" r:id="rId27"/>
    <p:sldLayoutId id="2147484673" r:id="rId28"/>
    <p:sldLayoutId id="2147484585" r:id="rId29"/>
    <p:sldLayoutId id="2147484299" r:id="rId30"/>
    <p:sldLayoutId id="2147484263" r:id="rId31"/>
    <p:sldLayoutId id="2147484908"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23733565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 id="2147484853" r:id="rId13"/>
    <p:sldLayoutId id="2147484854" r:id="rId14"/>
    <p:sldLayoutId id="2147484855" r:id="rId15"/>
    <p:sldLayoutId id="2147484856" r:id="rId16"/>
    <p:sldLayoutId id="2147484857" r:id="rId17"/>
    <p:sldLayoutId id="2147484858" r:id="rId18"/>
    <p:sldLayoutId id="2147484859" r:id="rId19"/>
    <p:sldLayoutId id="2147484860" r:id="rId20"/>
    <p:sldLayoutId id="2147484861" r:id="rId21"/>
    <p:sldLayoutId id="2147484862" r:id="rId22"/>
    <p:sldLayoutId id="2147484863" r:id="rId23"/>
    <p:sldLayoutId id="2147484864" r:id="rId24"/>
    <p:sldLayoutId id="2147484865" r:id="rId25"/>
    <p:sldLayoutId id="2147484866" r:id="rId26"/>
    <p:sldLayoutId id="2147484867" r:id="rId27"/>
    <p:sldLayoutId id="2147484868" r:id="rId28"/>
    <p:sldLayoutId id="2147484869" r:id="rId29"/>
    <p:sldLayoutId id="2147484870" r:id="rId30"/>
    <p:sldLayoutId id="2147484871"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79163514"/>
      </p:ext>
    </p:extLst>
  </p:cSld>
  <p:clrMap bg1="dk1" tx1="lt1" bg2="dk2" tx2="lt2" accent1="accent1" accent2="accent2" accent3="accent3" accent4="accent4" accent5="accent5" accent6="accent6" hlink="hlink" folHlink="folHlink"/>
  <p:sldLayoutIdLst>
    <p:sldLayoutId id="2147484873" r:id="rId1"/>
    <p:sldLayoutId id="2147484874" r:id="rId2"/>
    <p:sldLayoutId id="2147484904" r:id="rId3"/>
    <p:sldLayoutId id="2147484905"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 id="2147484885" r:id="rId13"/>
    <p:sldLayoutId id="2147484886" r:id="rId14"/>
    <p:sldLayoutId id="2147484887" r:id="rId15"/>
    <p:sldLayoutId id="2147484888" r:id="rId16"/>
    <p:sldLayoutId id="2147484889" r:id="rId17"/>
    <p:sldLayoutId id="2147484890" r:id="rId18"/>
    <p:sldLayoutId id="2147484891" r:id="rId19"/>
    <p:sldLayoutId id="2147484892" r:id="rId20"/>
    <p:sldLayoutId id="2147484893" r:id="rId21"/>
    <p:sldLayoutId id="2147484906" r:id="rId22"/>
    <p:sldLayoutId id="2147484907" r:id="rId23"/>
    <p:sldLayoutId id="2147484896" r:id="rId24"/>
    <p:sldLayoutId id="2147484897" r:id="rId25"/>
    <p:sldLayoutId id="2147484898" r:id="rId26"/>
    <p:sldLayoutId id="2147484899" r:id="rId27"/>
    <p:sldLayoutId id="2147484900" r:id="rId28"/>
    <p:sldLayoutId id="2147484901" r:id="rId29"/>
    <p:sldLayoutId id="2147484902" r:id="rId30"/>
    <p:sldLayoutId id="2147484903"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4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teams.microsoft.com/downloads/desktopurl?env=production&amp;plat=windows&amp;download=true&amp;managedInstaller=true&amp;arch=x64" TargetMode="External"/><Relationship Id="rId2" Type="http://schemas.openxmlformats.org/officeDocument/2006/relationships/hyperlink" Target="https://teams.microsoft.com/downloads/desktopurl?env=production&amp;plat=windows&amp;download=true&amp;managedInstaller=true&amp;arch=x8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1.png"/><Relationship Id="rId12"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0.png"/><Relationship Id="rId11" Type="http://schemas.openxmlformats.org/officeDocument/2006/relationships/image" Target="../media/image42.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hyperlink" Target="https://aka.ms/M365DevTrainin" TargetMode="External"/><Relationship Id="rId7" Type="http://schemas.openxmlformats.org/officeDocument/2006/relationships/image" Target="../media/image58.emf"/><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hyperlink" Target="https://docs.microsoft.com/en-us/learn/certifications/exams/ms-600" TargetMode="External"/><Relationship Id="rId4" Type="http://schemas.openxmlformats.org/officeDocument/2006/relationships/hyperlink" Target="https://aka.ms/M365DevTraining" TargetMode="External"/><Relationship Id="rId9" Type="http://schemas.openxmlformats.org/officeDocument/2006/relationships/hyperlink" Target="https://aka.ms/IgniteO365DevProgra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myignite.techcommunity.microsoft.com/evaluations" TargetMode="External"/><Relationship Id="rId2" Type="http://schemas.openxmlformats.org/officeDocument/2006/relationships/hyperlink" Target="https://aka.ms/ignite.mobileapp" TargetMode="External"/><Relationship Id="rId1" Type="http://schemas.openxmlformats.org/officeDocument/2006/relationships/slideLayout" Target="../slideLayouts/slideLayout10.xml"/><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22.gif"/><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notesSlide" Target="../notesSlides/notesSlide7.xml"/><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slideLayout" Target="../slideLayouts/slideLayout6.xml"/><Relationship Id="rId16" Type="http://schemas.openxmlformats.org/officeDocument/2006/relationships/image" Target="../media/image35.png"/><Relationship Id="rId1" Type="http://schemas.openxmlformats.org/officeDocument/2006/relationships/tags" Target="../tags/tag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3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0A8D3D-5FBC-4C63-9936-1255CE9C9D38}"/>
              </a:ext>
            </a:extLst>
          </p:cNvPr>
          <p:cNvSpPr>
            <a:spLocks noGrp="1"/>
          </p:cNvSpPr>
          <p:nvPr>
            <p:ph type="title"/>
          </p:nvPr>
        </p:nvSpPr>
        <p:spPr/>
        <p:txBody>
          <a:bodyPr/>
          <a:lstStyle/>
          <a:p>
            <a:r>
              <a:rPr lang="en-US"/>
              <a:t>Deployment and data residency</a:t>
            </a:r>
          </a:p>
        </p:txBody>
      </p:sp>
      <p:pic>
        <p:nvPicPr>
          <p:cNvPr id="98" name="Picture 24"/>
          <p:cNvPicPr>
            <a:picLocks noChangeAspect="1"/>
          </p:cNvPicPr>
          <p:nvPr/>
        </p:nvPicPr>
        <p:blipFill rotWithShape="1">
          <a:blip r:embed="rId3">
            <a:alphaModFix amt="61000"/>
            <a:extLst>
              <a:ext uri="{28A0092B-C50C-407E-A947-70E740481C1C}">
                <a14:useLocalDpi xmlns:a14="http://schemas.microsoft.com/office/drawing/2010/main" val="0"/>
              </a:ext>
            </a:extLst>
          </a:blip>
          <a:srcRect b="11950"/>
          <a:stretch/>
        </p:blipFill>
        <p:spPr>
          <a:xfrm>
            <a:off x="3300175" y="1894022"/>
            <a:ext cx="8229641" cy="4030662"/>
          </a:xfrm>
          <a:prstGeom prst="rect">
            <a:avLst/>
          </a:prstGeom>
        </p:spPr>
      </p:pic>
      <p:sp>
        <p:nvSpPr>
          <p:cNvPr id="107" name="TextBox 106"/>
          <p:cNvSpPr txBox="1"/>
          <p:nvPr/>
        </p:nvSpPr>
        <p:spPr>
          <a:xfrm>
            <a:off x="5528088" y="2750635"/>
            <a:ext cx="1129652"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Canada east</a:t>
            </a:r>
          </a:p>
        </p:txBody>
      </p:sp>
      <p:sp>
        <p:nvSpPr>
          <p:cNvPr id="108" name="TextBox 107"/>
          <p:cNvSpPr txBox="1"/>
          <p:nvPr/>
        </p:nvSpPr>
        <p:spPr>
          <a:xfrm>
            <a:off x="3834402" y="2910999"/>
            <a:ext cx="1601053"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North Central US</a:t>
            </a:r>
          </a:p>
        </p:txBody>
      </p:sp>
      <p:sp>
        <p:nvSpPr>
          <p:cNvPr id="134" name="TextBox 133"/>
          <p:cNvSpPr txBox="1"/>
          <p:nvPr/>
        </p:nvSpPr>
        <p:spPr>
          <a:xfrm>
            <a:off x="6364972" y="2563469"/>
            <a:ext cx="659279" cy="276999"/>
          </a:xfrm>
          <a:prstGeom prst="rect">
            <a:avLst/>
          </a:prstGeom>
          <a:noFill/>
        </p:spPr>
        <p:txBody>
          <a:bodyPr wrap="square" rtlCol="0">
            <a:spAutoFit/>
          </a:bodyPr>
          <a:lstStyle/>
          <a:p>
            <a:pPr defTabSz="913950">
              <a:defRPr/>
            </a:pPr>
            <a:r>
              <a:rPr lang="en-US" sz="1200" b="1" kern="0">
                <a:solidFill>
                  <a:srgbClr val="2F2F2F"/>
                </a:solidFill>
                <a:latin typeface="Segoe UI Semibold" panose="020B0502040204020203" pitchFamily="34" charset="0"/>
                <a:cs typeface="Segoe UI Semibold" panose="020B0502040204020203" pitchFamily="34" charset="0"/>
              </a:rPr>
              <a:t>Dublin</a:t>
            </a:r>
          </a:p>
        </p:txBody>
      </p:sp>
      <p:sp>
        <p:nvSpPr>
          <p:cNvPr id="201" name="TextBox 200">
            <a:extLst>
              <a:ext uri="{FF2B5EF4-FFF2-40B4-BE49-F238E27FC236}">
                <a16:creationId xmlns:a16="http://schemas.microsoft.com/office/drawing/2014/main" id="{FDBCE274-0DEC-40F8-95A4-696636F8ED9B}"/>
              </a:ext>
            </a:extLst>
          </p:cNvPr>
          <p:cNvSpPr txBox="1"/>
          <p:nvPr/>
        </p:nvSpPr>
        <p:spPr>
          <a:xfrm>
            <a:off x="9844851" y="3325181"/>
            <a:ext cx="1056725"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East Asia</a:t>
            </a:r>
          </a:p>
        </p:txBody>
      </p:sp>
      <p:sp>
        <p:nvSpPr>
          <p:cNvPr id="203" name="TextBox 202">
            <a:extLst>
              <a:ext uri="{FF2B5EF4-FFF2-40B4-BE49-F238E27FC236}">
                <a16:creationId xmlns:a16="http://schemas.microsoft.com/office/drawing/2014/main" id="{2C7C4083-C904-47C0-A0C5-D113E13651E9}"/>
              </a:ext>
            </a:extLst>
          </p:cNvPr>
          <p:cNvSpPr txBox="1"/>
          <p:nvPr/>
        </p:nvSpPr>
        <p:spPr>
          <a:xfrm>
            <a:off x="8254616" y="3923999"/>
            <a:ext cx="1297340" cy="276999"/>
          </a:xfrm>
          <a:prstGeom prst="rect">
            <a:avLst/>
          </a:prstGeom>
          <a:noFill/>
        </p:spPr>
        <p:txBody>
          <a:bodyPr wrap="square" rtlCol="0">
            <a:spAutoFit/>
          </a:bodyPr>
          <a:lstStyle/>
          <a:p>
            <a:pPr algn="r" defTabSz="896118">
              <a:defRPr/>
            </a:pPr>
            <a:r>
              <a:rPr lang="en-US" sz="1200" b="1" kern="0">
                <a:solidFill>
                  <a:srgbClr val="2F2F2F"/>
                </a:solidFill>
                <a:latin typeface="Segoe UI Semibold" panose="020B0502040204020203" pitchFamily="34" charset="0"/>
                <a:cs typeface="Segoe UI Semibold" panose="020B0502040204020203" pitchFamily="34" charset="0"/>
              </a:rPr>
              <a:t>Southeast Asia</a:t>
            </a:r>
          </a:p>
        </p:txBody>
      </p:sp>
      <p:sp>
        <p:nvSpPr>
          <p:cNvPr id="135" name="TextBox 134"/>
          <p:cNvSpPr txBox="1"/>
          <p:nvPr/>
        </p:nvSpPr>
        <p:spPr>
          <a:xfrm>
            <a:off x="7190379" y="2731126"/>
            <a:ext cx="1150441" cy="276999"/>
          </a:xfrm>
          <a:prstGeom prst="rect">
            <a:avLst/>
          </a:prstGeom>
          <a:noFill/>
        </p:spPr>
        <p:txBody>
          <a:bodyPr wrap="square" rtlCol="0">
            <a:spAutoFit/>
          </a:bodyPr>
          <a:lstStyle/>
          <a:p>
            <a:pPr defTabSz="913950">
              <a:defRPr/>
            </a:pPr>
            <a:r>
              <a:rPr lang="en-US" sz="1200" b="1" kern="0">
                <a:solidFill>
                  <a:srgbClr val="2F2F2F"/>
                </a:solidFill>
                <a:latin typeface="Segoe UI Semibold" panose="020B0502040204020203" pitchFamily="34" charset="0"/>
                <a:cs typeface="Segoe UI Semibold" panose="020B0502040204020203" pitchFamily="34" charset="0"/>
              </a:rPr>
              <a:t>Amsterdam</a:t>
            </a:r>
          </a:p>
        </p:txBody>
      </p:sp>
      <p:sp>
        <p:nvSpPr>
          <p:cNvPr id="32" name="TextBox 31">
            <a:extLst>
              <a:ext uri="{FF2B5EF4-FFF2-40B4-BE49-F238E27FC236}">
                <a16:creationId xmlns:a16="http://schemas.microsoft.com/office/drawing/2014/main" id="{BF25A2F2-EDED-474A-8BC0-B4ADDA58D30A}"/>
              </a:ext>
            </a:extLst>
          </p:cNvPr>
          <p:cNvSpPr txBox="1"/>
          <p:nvPr/>
        </p:nvSpPr>
        <p:spPr>
          <a:xfrm>
            <a:off x="7106836" y="2479316"/>
            <a:ext cx="1502102" cy="276999"/>
          </a:xfrm>
          <a:prstGeom prst="rect">
            <a:avLst/>
          </a:prstGeom>
          <a:noFill/>
        </p:spPr>
        <p:txBody>
          <a:bodyPr wrap="square" rtlCol="0">
            <a:spAutoFit/>
          </a:bodyPr>
          <a:lstStyle/>
          <a:p>
            <a:pPr defTabSz="913950">
              <a:defRPr/>
            </a:pPr>
            <a:r>
              <a:rPr lang="en-US" sz="1200" b="1" kern="0">
                <a:solidFill>
                  <a:srgbClr val="2F2F2F"/>
                </a:solidFill>
                <a:latin typeface="Segoe UI Semibold" panose="020B0502040204020203" pitchFamily="34" charset="0"/>
                <a:cs typeface="Segoe UI Semibold" panose="020B0502040204020203" pitchFamily="34" charset="0"/>
              </a:rPr>
              <a:t>UK West</a:t>
            </a:r>
          </a:p>
        </p:txBody>
      </p:sp>
      <p:sp>
        <p:nvSpPr>
          <p:cNvPr id="7" name="Oval 6">
            <a:extLst>
              <a:ext uri="{FF2B5EF4-FFF2-40B4-BE49-F238E27FC236}">
                <a16:creationId xmlns:a16="http://schemas.microsoft.com/office/drawing/2014/main" id="{0ED825FB-9DE6-0949-90E0-4D4BB0A6F658}"/>
              </a:ext>
            </a:extLst>
          </p:cNvPr>
          <p:cNvSpPr/>
          <p:nvPr/>
        </p:nvSpPr>
        <p:spPr bwMode="auto">
          <a:xfrm>
            <a:off x="9499485" y="4018655"/>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37" name="Oval 36">
            <a:extLst>
              <a:ext uri="{FF2B5EF4-FFF2-40B4-BE49-F238E27FC236}">
                <a16:creationId xmlns:a16="http://schemas.microsoft.com/office/drawing/2014/main" id="{4FC79641-427B-8F4D-9CF5-01F4617A72EA}"/>
              </a:ext>
            </a:extLst>
          </p:cNvPr>
          <p:cNvSpPr/>
          <p:nvPr/>
        </p:nvSpPr>
        <p:spPr bwMode="auto">
          <a:xfrm>
            <a:off x="9792382" y="3425852"/>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8" name="Oval 37">
            <a:extLst>
              <a:ext uri="{FF2B5EF4-FFF2-40B4-BE49-F238E27FC236}">
                <a16:creationId xmlns:a16="http://schemas.microsoft.com/office/drawing/2014/main" id="{C2D846A5-7F77-4949-ACB2-0EC757E15FB5}"/>
              </a:ext>
            </a:extLst>
          </p:cNvPr>
          <p:cNvSpPr/>
          <p:nvPr/>
        </p:nvSpPr>
        <p:spPr bwMode="auto">
          <a:xfrm>
            <a:off x="7182922" y="2821794"/>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39" name="Oval 38">
            <a:extLst>
              <a:ext uri="{FF2B5EF4-FFF2-40B4-BE49-F238E27FC236}">
                <a16:creationId xmlns:a16="http://schemas.microsoft.com/office/drawing/2014/main" id="{45DD31E8-72AB-6C40-A992-DC9A9745553D}"/>
              </a:ext>
            </a:extLst>
          </p:cNvPr>
          <p:cNvSpPr/>
          <p:nvPr/>
        </p:nvSpPr>
        <p:spPr bwMode="auto">
          <a:xfrm>
            <a:off x="6937765" y="2678143"/>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41" name="Oval 40">
            <a:extLst>
              <a:ext uri="{FF2B5EF4-FFF2-40B4-BE49-F238E27FC236}">
                <a16:creationId xmlns:a16="http://schemas.microsoft.com/office/drawing/2014/main" id="{BD31EEA2-9585-D449-ABF7-8A0C62CF0701}"/>
              </a:ext>
            </a:extLst>
          </p:cNvPr>
          <p:cNvSpPr/>
          <p:nvPr/>
        </p:nvSpPr>
        <p:spPr bwMode="auto">
          <a:xfrm>
            <a:off x="5296814" y="3172580"/>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42" name="Oval 41">
            <a:extLst>
              <a:ext uri="{FF2B5EF4-FFF2-40B4-BE49-F238E27FC236}">
                <a16:creationId xmlns:a16="http://schemas.microsoft.com/office/drawing/2014/main" id="{638A7B6E-FF28-724F-B26C-B6C1D98DE76C}"/>
              </a:ext>
            </a:extLst>
          </p:cNvPr>
          <p:cNvSpPr/>
          <p:nvPr/>
        </p:nvSpPr>
        <p:spPr bwMode="auto">
          <a:xfrm>
            <a:off x="5154249" y="3020706"/>
            <a:ext cx="91440" cy="91440"/>
          </a:xfrm>
          <a:prstGeom prst="ellipse">
            <a:avLst/>
          </a:prstGeom>
          <a:solidFill>
            <a:schemeClr val="accent1"/>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cxnSp>
        <p:nvCxnSpPr>
          <p:cNvPr id="29" name="Straight Connector 28">
            <a:extLst>
              <a:ext uri="{FF2B5EF4-FFF2-40B4-BE49-F238E27FC236}">
                <a16:creationId xmlns:a16="http://schemas.microsoft.com/office/drawing/2014/main" id="{49050A3D-8655-3F46-B428-1A9B529706A3}"/>
              </a:ext>
            </a:extLst>
          </p:cNvPr>
          <p:cNvCxnSpPr>
            <a:cxnSpLocks/>
          </p:cNvCxnSpPr>
          <p:nvPr/>
        </p:nvCxnSpPr>
        <p:spPr>
          <a:xfrm flipV="1">
            <a:off x="6615597" y="1468864"/>
            <a:ext cx="0" cy="4480559"/>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B49ADD-6C2C-7144-B513-AF677719BC43}"/>
              </a:ext>
            </a:extLst>
          </p:cNvPr>
          <p:cNvCxnSpPr>
            <a:cxnSpLocks/>
          </p:cNvCxnSpPr>
          <p:nvPr/>
        </p:nvCxnSpPr>
        <p:spPr>
          <a:xfrm flipV="1">
            <a:off x="8254615" y="1468864"/>
            <a:ext cx="0" cy="4480559"/>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5BBE6D-3066-8845-98A8-5ED6E3E4860C}"/>
              </a:ext>
            </a:extLst>
          </p:cNvPr>
          <p:cNvSpPr txBox="1"/>
          <p:nvPr/>
        </p:nvSpPr>
        <p:spPr>
          <a:xfrm>
            <a:off x="4330928" y="1448300"/>
            <a:ext cx="1230914" cy="338554"/>
          </a:xfrm>
          <a:prstGeom prst="rect">
            <a:avLst/>
          </a:prstGeom>
          <a:noFill/>
        </p:spPr>
        <p:txBody>
          <a:bodyPr wrap="square" rtlCol="0" anchor="t">
            <a:spAutoFit/>
          </a:bodyPr>
          <a:lstStyle/>
          <a:p>
            <a:pPr algn="ctr" defTabSz="914367"/>
            <a:r>
              <a:rPr lang="en-US" sz="1600" b="1">
                <a:solidFill>
                  <a:srgbClr val="D83B01"/>
                </a:solidFill>
              </a:rPr>
              <a:t>AMERICAS</a:t>
            </a:r>
          </a:p>
        </p:txBody>
      </p:sp>
      <p:sp>
        <p:nvSpPr>
          <p:cNvPr id="34" name="TextBox 33">
            <a:extLst>
              <a:ext uri="{FF2B5EF4-FFF2-40B4-BE49-F238E27FC236}">
                <a16:creationId xmlns:a16="http://schemas.microsoft.com/office/drawing/2014/main" id="{04FBB402-DD30-4D48-AD6F-AA48497A10D7}"/>
              </a:ext>
            </a:extLst>
          </p:cNvPr>
          <p:cNvSpPr txBox="1"/>
          <p:nvPr/>
        </p:nvSpPr>
        <p:spPr>
          <a:xfrm>
            <a:off x="7089721" y="1448300"/>
            <a:ext cx="747000" cy="338554"/>
          </a:xfrm>
          <a:prstGeom prst="rect">
            <a:avLst/>
          </a:prstGeom>
          <a:noFill/>
        </p:spPr>
        <p:txBody>
          <a:bodyPr wrap="none" rtlCol="0">
            <a:spAutoFit/>
          </a:bodyPr>
          <a:lstStyle/>
          <a:p>
            <a:pPr algn="ctr" defTabSz="914367"/>
            <a:r>
              <a:rPr lang="en-US" sz="1600" b="1">
                <a:solidFill>
                  <a:srgbClr val="D83B01"/>
                </a:solidFill>
              </a:rPr>
              <a:t>EMEA</a:t>
            </a:r>
          </a:p>
        </p:txBody>
      </p:sp>
      <p:sp>
        <p:nvSpPr>
          <p:cNvPr id="35" name="TextBox 34">
            <a:extLst>
              <a:ext uri="{FF2B5EF4-FFF2-40B4-BE49-F238E27FC236}">
                <a16:creationId xmlns:a16="http://schemas.microsoft.com/office/drawing/2014/main" id="{C01AAEB4-21BF-B748-85D7-AFA15A829C77}"/>
              </a:ext>
            </a:extLst>
          </p:cNvPr>
          <p:cNvSpPr txBox="1"/>
          <p:nvPr/>
        </p:nvSpPr>
        <p:spPr>
          <a:xfrm>
            <a:off x="9464778" y="1448300"/>
            <a:ext cx="805954" cy="338554"/>
          </a:xfrm>
          <a:prstGeom prst="rect">
            <a:avLst/>
          </a:prstGeom>
          <a:noFill/>
        </p:spPr>
        <p:txBody>
          <a:bodyPr wrap="square" rtlCol="0" anchor="t">
            <a:spAutoFit/>
          </a:bodyPr>
          <a:lstStyle/>
          <a:p>
            <a:pPr algn="ctr" defTabSz="914367"/>
            <a:r>
              <a:rPr lang="en-US" sz="1600" b="1">
                <a:solidFill>
                  <a:srgbClr val="D83B01"/>
                </a:solidFill>
              </a:rPr>
              <a:t>APAC</a:t>
            </a:r>
          </a:p>
        </p:txBody>
      </p:sp>
      <p:sp>
        <p:nvSpPr>
          <p:cNvPr id="2" name="Rectangle 1">
            <a:extLst>
              <a:ext uri="{FF2B5EF4-FFF2-40B4-BE49-F238E27FC236}">
                <a16:creationId xmlns:a16="http://schemas.microsoft.com/office/drawing/2014/main" id="{72C5FECA-616E-4DCD-ADA2-8467D1EDAA2B}"/>
              </a:ext>
            </a:extLst>
          </p:cNvPr>
          <p:cNvSpPr/>
          <p:nvPr/>
        </p:nvSpPr>
        <p:spPr>
          <a:xfrm>
            <a:off x="5179623" y="6112222"/>
            <a:ext cx="4233175" cy="376514"/>
          </a:xfrm>
          <a:prstGeom prst="rect">
            <a:avLst/>
          </a:prstGeom>
          <a:noFill/>
          <a:ln>
            <a:noFill/>
          </a:ln>
        </p:spPr>
        <p:txBody>
          <a:bodyPr wrap="square" anchor="ctr">
            <a:noAutofit/>
          </a:bodyPr>
          <a:lstStyle/>
          <a:p>
            <a:pPr algn="ctr"/>
            <a:r>
              <a:rPr lang="en-US" sz="1200">
                <a:solidFill>
                  <a:srgbClr val="2F2F2F"/>
                </a:solidFill>
              </a:rPr>
              <a:t>181 countries  |   33 languages  </a:t>
            </a:r>
          </a:p>
          <a:p>
            <a:pPr algn="ctr"/>
            <a:r>
              <a:rPr lang="en-US" sz="1200">
                <a:solidFill>
                  <a:srgbClr val="2F2F2F"/>
                </a:solidFill>
              </a:rPr>
              <a:t>(NOTE: Hebrew and Arabic RTL languages now supported) </a:t>
            </a:r>
          </a:p>
        </p:txBody>
      </p:sp>
      <p:sp>
        <p:nvSpPr>
          <p:cNvPr id="36" name="Oval 35">
            <a:extLst>
              <a:ext uri="{FF2B5EF4-FFF2-40B4-BE49-F238E27FC236}">
                <a16:creationId xmlns:a16="http://schemas.microsoft.com/office/drawing/2014/main" id="{83104D6E-BCC7-42B6-A02A-981E8B48A20D}"/>
              </a:ext>
            </a:extLst>
          </p:cNvPr>
          <p:cNvSpPr/>
          <p:nvPr/>
        </p:nvSpPr>
        <p:spPr bwMode="auto">
          <a:xfrm>
            <a:off x="8943584" y="3657593"/>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46" name="Oval 45">
            <a:extLst>
              <a:ext uri="{FF2B5EF4-FFF2-40B4-BE49-F238E27FC236}">
                <a16:creationId xmlns:a16="http://schemas.microsoft.com/office/drawing/2014/main" id="{0174113E-5300-4D1D-BD77-B5B7B986DB98}"/>
              </a:ext>
            </a:extLst>
          </p:cNvPr>
          <p:cNvSpPr/>
          <p:nvPr/>
        </p:nvSpPr>
        <p:spPr bwMode="auto">
          <a:xfrm>
            <a:off x="8832588" y="3566568"/>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1" name="Oval 50">
            <a:extLst>
              <a:ext uri="{FF2B5EF4-FFF2-40B4-BE49-F238E27FC236}">
                <a16:creationId xmlns:a16="http://schemas.microsoft.com/office/drawing/2014/main" id="{37C2AC8E-DB0F-4FB9-ABA4-E03746940E86}"/>
              </a:ext>
            </a:extLst>
          </p:cNvPr>
          <p:cNvSpPr/>
          <p:nvPr/>
        </p:nvSpPr>
        <p:spPr bwMode="auto">
          <a:xfrm>
            <a:off x="7136346" y="2693088"/>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2" name="Oval 51">
            <a:extLst>
              <a:ext uri="{FF2B5EF4-FFF2-40B4-BE49-F238E27FC236}">
                <a16:creationId xmlns:a16="http://schemas.microsoft.com/office/drawing/2014/main" id="{300D07C8-81E0-43C0-B3E1-33A055044CDD}"/>
              </a:ext>
            </a:extLst>
          </p:cNvPr>
          <p:cNvSpPr/>
          <p:nvPr/>
        </p:nvSpPr>
        <p:spPr bwMode="auto">
          <a:xfrm>
            <a:off x="7084779" y="2624760"/>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4" name="Oval 53">
            <a:extLst>
              <a:ext uri="{FF2B5EF4-FFF2-40B4-BE49-F238E27FC236}">
                <a16:creationId xmlns:a16="http://schemas.microsoft.com/office/drawing/2014/main" id="{E103B12A-828B-4B2C-A85F-92978B67F30D}"/>
              </a:ext>
            </a:extLst>
          </p:cNvPr>
          <p:cNvSpPr/>
          <p:nvPr/>
        </p:nvSpPr>
        <p:spPr bwMode="auto">
          <a:xfrm>
            <a:off x="10390759" y="5082358"/>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5" name="Oval 54">
            <a:extLst>
              <a:ext uri="{FF2B5EF4-FFF2-40B4-BE49-F238E27FC236}">
                <a16:creationId xmlns:a16="http://schemas.microsoft.com/office/drawing/2014/main" id="{3840D0AA-9A0F-4594-940B-0AB78FA7976F}"/>
              </a:ext>
            </a:extLst>
          </p:cNvPr>
          <p:cNvSpPr/>
          <p:nvPr/>
        </p:nvSpPr>
        <p:spPr bwMode="auto">
          <a:xfrm>
            <a:off x="10537365" y="4867207"/>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7" name="Oval 56">
            <a:extLst>
              <a:ext uri="{FF2B5EF4-FFF2-40B4-BE49-F238E27FC236}">
                <a16:creationId xmlns:a16="http://schemas.microsoft.com/office/drawing/2014/main" id="{E10CA8C0-DB52-44A8-8EA0-3728204041E4}"/>
              </a:ext>
            </a:extLst>
          </p:cNvPr>
          <p:cNvSpPr/>
          <p:nvPr/>
        </p:nvSpPr>
        <p:spPr bwMode="auto">
          <a:xfrm>
            <a:off x="10255770" y="3142190"/>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8" name="Oval 57">
            <a:extLst>
              <a:ext uri="{FF2B5EF4-FFF2-40B4-BE49-F238E27FC236}">
                <a16:creationId xmlns:a16="http://schemas.microsoft.com/office/drawing/2014/main" id="{3C82948E-D006-47BA-B21C-779340E6449C}"/>
              </a:ext>
            </a:extLst>
          </p:cNvPr>
          <p:cNvSpPr/>
          <p:nvPr/>
        </p:nvSpPr>
        <p:spPr bwMode="auto">
          <a:xfrm>
            <a:off x="10308240" y="3037595"/>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0" name="Oval 59">
            <a:extLst>
              <a:ext uri="{FF2B5EF4-FFF2-40B4-BE49-F238E27FC236}">
                <a16:creationId xmlns:a16="http://schemas.microsoft.com/office/drawing/2014/main" id="{91B56079-0796-46CD-9AD1-3AE4B588EC2E}"/>
              </a:ext>
            </a:extLst>
          </p:cNvPr>
          <p:cNvSpPr/>
          <p:nvPr/>
        </p:nvSpPr>
        <p:spPr bwMode="auto">
          <a:xfrm>
            <a:off x="5358162" y="2939563"/>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61" name="Oval 60">
            <a:extLst>
              <a:ext uri="{FF2B5EF4-FFF2-40B4-BE49-F238E27FC236}">
                <a16:creationId xmlns:a16="http://schemas.microsoft.com/office/drawing/2014/main" id="{812A0A7B-AE88-4D5C-8C1A-2D5D5A77A887}"/>
              </a:ext>
            </a:extLst>
          </p:cNvPr>
          <p:cNvSpPr/>
          <p:nvPr/>
        </p:nvSpPr>
        <p:spPr bwMode="auto">
          <a:xfrm>
            <a:off x="5493460" y="2829556"/>
            <a:ext cx="91440" cy="91440"/>
          </a:xfrm>
          <a:prstGeom prst="ellipse">
            <a:avLst/>
          </a:prstGeom>
          <a:solidFill>
            <a:schemeClr val="accent3"/>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a:extLst>
              <a:ext uri="{FF2B5EF4-FFF2-40B4-BE49-F238E27FC236}">
                <a16:creationId xmlns:a16="http://schemas.microsoft.com/office/drawing/2014/main" id="{E739EDA1-C102-4BF0-9423-5DBC7632B528}"/>
              </a:ext>
            </a:extLst>
          </p:cNvPr>
          <p:cNvSpPr txBox="1"/>
          <p:nvPr/>
        </p:nvSpPr>
        <p:spPr>
          <a:xfrm>
            <a:off x="5344601" y="3099867"/>
            <a:ext cx="1805495"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East US</a:t>
            </a:r>
          </a:p>
        </p:txBody>
      </p:sp>
      <p:sp>
        <p:nvSpPr>
          <p:cNvPr id="63" name="Oval 62">
            <a:extLst>
              <a:ext uri="{FF2B5EF4-FFF2-40B4-BE49-F238E27FC236}">
                <a16:creationId xmlns:a16="http://schemas.microsoft.com/office/drawing/2014/main" id="{6D61DA5B-139E-420E-B31C-141CF650F63B}"/>
              </a:ext>
            </a:extLst>
          </p:cNvPr>
          <p:cNvSpPr/>
          <p:nvPr/>
        </p:nvSpPr>
        <p:spPr bwMode="auto">
          <a:xfrm>
            <a:off x="4849242" y="3258184"/>
            <a:ext cx="91440" cy="91440"/>
          </a:xfrm>
          <a:prstGeom prst="ellipse">
            <a:avLst/>
          </a:prstGeom>
          <a:solidFill>
            <a:schemeClr val="accent1">
              <a:lumMod val="50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64" name="Oval 63">
            <a:extLst>
              <a:ext uri="{FF2B5EF4-FFF2-40B4-BE49-F238E27FC236}">
                <a16:creationId xmlns:a16="http://schemas.microsoft.com/office/drawing/2014/main" id="{5FDE44DD-56F4-4E11-809A-47C57BC8C623}"/>
              </a:ext>
            </a:extLst>
          </p:cNvPr>
          <p:cNvSpPr/>
          <p:nvPr/>
        </p:nvSpPr>
        <p:spPr bwMode="auto">
          <a:xfrm>
            <a:off x="4610360" y="3213699"/>
            <a:ext cx="91440" cy="91440"/>
          </a:xfrm>
          <a:prstGeom prst="ellipse">
            <a:avLst/>
          </a:prstGeom>
          <a:solidFill>
            <a:schemeClr val="accent1">
              <a:lumMod val="50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65" name="TextBox 64">
            <a:extLst>
              <a:ext uri="{FF2B5EF4-FFF2-40B4-BE49-F238E27FC236}">
                <a16:creationId xmlns:a16="http://schemas.microsoft.com/office/drawing/2014/main" id="{89620353-AB79-4E11-84DF-8E00A1C56165}"/>
              </a:ext>
            </a:extLst>
          </p:cNvPr>
          <p:cNvSpPr txBox="1"/>
          <p:nvPr/>
        </p:nvSpPr>
        <p:spPr>
          <a:xfrm>
            <a:off x="3402647" y="3099867"/>
            <a:ext cx="1342542"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US Gov Arizona</a:t>
            </a:r>
          </a:p>
        </p:txBody>
      </p:sp>
      <p:sp>
        <p:nvSpPr>
          <p:cNvPr id="66" name="TextBox 65">
            <a:extLst>
              <a:ext uri="{FF2B5EF4-FFF2-40B4-BE49-F238E27FC236}">
                <a16:creationId xmlns:a16="http://schemas.microsoft.com/office/drawing/2014/main" id="{20D7AC12-FD28-44E7-A692-D0EF3B230E00}"/>
              </a:ext>
            </a:extLst>
          </p:cNvPr>
          <p:cNvSpPr txBox="1"/>
          <p:nvPr/>
        </p:nvSpPr>
        <p:spPr>
          <a:xfrm>
            <a:off x="3882698" y="3250736"/>
            <a:ext cx="1342542"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US Gov Texas</a:t>
            </a:r>
          </a:p>
        </p:txBody>
      </p:sp>
      <p:sp>
        <p:nvSpPr>
          <p:cNvPr id="67" name="TextBox 66">
            <a:extLst>
              <a:ext uri="{FF2B5EF4-FFF2-40B4-BE49-F238E27FC236}">
                <a16:creationId xmlns:a16="http://schemas.microsoft.com/office/drawing/2014/main" id="{D5D42E84-BFE0-437A-A57F-CEEC98FA559B}"/>
              </a:ext>
            </a:extLst>
          </p:cNvPr>
          <p:cNvSpPr txBox="1"/>
          <p:nvPr/>
        </p:nvSpPr>
        <p:spPr>
          <a:xfrm>
            <a:off x="5385899" y="2863359"/>
            <a:ext cx="1257273" cy="276999"/>
          </a:xfrm>
          <a:prstGeom prst="rect">
            <a:avLst/>
          </a:prstGeom>
          <a:noFill/>
        </p:spPr>
        <p:txBody>
          <a:bodyPr wrap="square" rtlCol="0">
            <a:spAutoFit/>
          </a:bodyPr>
          <a:lstStyle>
            <a:defPPr>
              <a:defRPr lang="en-US"/>
            </a:defPPr>
            <a:lvl1pPr defTabSz="932317">
              <a:defRPr sz="1428" kern="0">
                <a:solidFill>
                  <a:prstClr val="black"/>
                </a:solidFill>
              </a:defRPr>
            </a:lvl1pPr>
          </a:lstStyle>
          <a:p>
            <a:r>
              <a:rPr lang="en-US" sz="1200" b="1">
                <a:solidFill>
                  <a:srgbClr val="2F2F2F"/>
                </a:solidFill>
                <a:latin typeface="Segoe UI Semibold" panose="020B0502040204020203" pitchFamily="34" charset="0"/>
                <a:cs typeface="Segoe UI Semibold" panose="020B0502040204020203" pitchFamily="34" charset="0"/>
              </a:rPr>
              <a:t>Canada central</a:t>
            </a:r>
          </a:p>
        </p:txBody>
      </p:sp>
      <p:sp>
        <p:nvSpPr>
          <p:cNvPr id="68" name="TextBox 67">
            <a:extLst>
              <a:ext uri="{FF2B5EF4-FFF2-40B4-BE49-F238E27FC236}">
                <a16:creationId xmlns:a16="http://schemas.microsoft.com/office/drawing/2014/main" id="{E294E1DC-8FE5-4A0B-ACBA-341CEB6FC1DB}"/>
              </a:ext>
            </a:extLst>
          </p:cNvPr>
          <p:cNvSpPr txBox="1"/>
          <p:nvPr/>
        </p:nvSpPr>
        <p:spPr>
          <a:xfrm>
            <a:off x="7163117" y="2601895"/>
            <a:ext cx="1502102" cy="276999"/>
          </a:xfrm>
          <a:prstGeom prst="rect">
            <a:avLst/>
          </a:prstGeom>
          <a:noFill/>
        </p:spPr>
        <p:txBody>
          <a:bodyPr wrap="square" rtlCol="0">
            <a:spAutoFit/>
          </a:bodyPr>
          <a:lstStyle/>
          <a:p>
            <a:pPr defTabSz="913950">
              <a:defRPr/>
            </a:pPr>
            <a:r>
              <a:rPr lang="en-US" sz="1200" b="1" kern="0">
                <a:solidFill>
                  <a:srgbClr val="2F2F2F"/>
                </a:solidFill>
                <a:latin typeface="Segoe UI Semibold" panose="020B0502040204020203" pitchFamily="34" charset="0"/>
                <a:cs typeface="Segoe UI Semibold" panose="020B0502040204020203" pitchFamily="34" charset="0"/>
              </a:rPr>
              <a:t>UK South</a:t>
            </a:r>
          </a:p>
        </p:txBody>
      </p:sp>
      <p:sp>
        <p:nvSpPr>
          <p:cNvPr id="69" name="TextBox 68">
            <a:extLst>
              <a:ext uri="{FF2B5EF4-FFF2-40B4-BE49-F238E27FC236}">
                <a16:creationId xmlns:a16="http://schemas.microsoft.com/office/drawing/2014/main" id="{8B0955FF-9BE9-47FB-B200-3376AAC70DFD}"/>
              </a:ext>
            </a:extLst>
          </p:cNvPr>
          <p:cNvSpPr txBox="1"/>
          <p:nvPr/>
        </p:nvSpPr>
        <p:spPr>
          <a:xfrm>
            <a:off x="8857290" y="3432349"/>
            <a:ext cx="935092"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West India </a:t>
            </a:r>
          </a:p>
        </p:txBody>
      </p:sp>
      <p:sp>
        <p:nvSpPr>
          <p:cNvPr id="70" name="TextBox 69">
            <a:extLst>
              <a:ext uri="{FF2B5EF4-FFF2-40B4-BE49-F238E27FC236}">
                <a16:creationId xmlns:a16="http://schemas.microsoft.com/office/drawing/2014/main" id="{064A158B-0BB8-4852-ACC7-7BD2E10F39E3}"/>
              </a:ext>
            </a:extLst>
          </p:cNvPr>
          <p:cNvSpPr txBox="1"/>
          <p:nvPr/>
        </p:nvSpPr>
        <p:spPr>
          <a:xfrm>
            <a:off x="8959873" y="3570848"/>
            <a:ext cx="1100053"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Central India </a:t>
            </a:r>
          </a:p>
        </p:txBody>
      </p:sp>
      <p:sp>
        <p:nvSpPr>
          <p:cNvPr id="71" name="TextBox 70">
            <a:extLst>
              <a:ext uri="{FF2B5EF4-FFF2-40B4-BE49-F238E27FC236}">
                <a16:creationId xmlns:a16="http://schemas.microsoft.com/office/drawing/2014/main" id="{C54BD221-D28D-4EB8-952F-63A9358BCAB1}"/>
              </a:ext>
            </a:extLst>
          </p:cNvPr>
          <p:cNvSpPr txBox="1"/>
          <p:nvPr/>
        </p:nvSpPr>
        <p:spPr>
          <a:xfrm>
            <a:off x="10334475" y="2939284"/>
            <a:ext cx="1056725"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Japan East</a:t>
            </a:r>
          </a:p>
        </p:txBody>
      </p:sp>
      <p:sp>
        <p:nvSpPr>
          <p:cNvPr id="72" name="TextBox 71">
            <a:extLst>
              <a:ext uri="{FF2B5EF4-FFF2-40B4-BE49-F238E27FC236}">
                <a16:creationId xmlns:a16="http://schemas.microsoft.com/office/drawing/2014/main" id="{BF9D53C5-29CB-4333-888C-B155F10F9283}"/>
              </a:ext>
            </a:extLst>
          </p:cNvPr>
          <p:cNvSpPr txBox="1"/>
          <p:nvPr/>
        </p:nvSpPr>
        <p:spPr>
          <a:xfrm>
            <a:off x="10277372" y="3075199"/>
            <a:ext cx="1056725"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Japan West</a:t>
            </a:r>
          </a:p>
        </p:txBody>
      </p:sp>
      <p:sp>
        <p:nvSpPr>
          <p:cNvPr id="73" name="TextBox 72">
            <a:extLst>
              <a:ext uri="{FF2B5EF4-FFF2-40B4-BE49-F238E27FC236}">
                <a16:creationId xmlns:a16="http://schemas.microsoft.com/office/drawing/2014/main" id="{E519F909-DE85-4B0C-8B89-E345549B87F6}"/>
              </a:ext>
            </a:extLst>
          </p:cNvPr>
          <p:cNvSpPr txBox="1"/>
          <p:nvPr/>
        </p:nvSpPr>
        <p:spPr>
          <a:xfrm>
            <a:off x="10560015" y="4807910"/>
            <a:ext cx="1142567"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Australia East</a:t>
            </a:r>
          </a:p>
        </p:txBody>
      </p:sp>
      <p:sp>
        <p:nvSpPr>
          <p:cNvPr id="74" name="TextBox 73">
            <a:extLst>
              <a:ext uri="{FF2B5EF4-FFF2-40B4-BE49-F238E27FC236}">
                <a16:creationId xmlns:a16="http://schemas.microsoft.com/office/drawing/2014/main" id="{1944610D-EC09-4C90-8238-B42C22485730}"/>
              </a:ext>
            </a:extLst>
          </p:cNvPr>
          <p:cNvSpPr txBox="1"/>
          <p:nvPr/>
        </p:nvSpPr>
        <p:spPr>
          <a:xfrm>
            <a:off x="10408776" y="5024509"/>
            <a:ext cx="1555893" cy="276999"/>
          </a:xfrm>
          <a:prstGeom prst="rect">
            <a:avLst/>
          </a:prstGeom>
          <a:noFill/>
        </p:spPr>
        <p:txBody>
          <a:bodyPr wrap="square" rtlCol="0">
            <a:spAutoFit/>
          </a:bodyPr>
          <a:lstStyle/>
          <a:p>
            <a:pPr defTabSz="896118">
              <a:defRPr/>
            </a:pPr>
            <a:r>
              <a:rPr lang="en-US" sz="1200" b="1" kern="0">
                <a:solidFill>
                  <a:srgbClr val="2F2F2F"/>
                </a:solidFill>
                <a:latin typeface="Segoe UI Semibold" panose="020B0502040204020203" pitchFamily="34" charset="0"/>
                <a:cs typeface="Segoe UI Semibold" panose="020B0502040204020203" pitchFamily="34" charset="0"/>
              </a:rPr>
              <a:t>Australia Southeast</a:t>
            </a:r>
          </a:p>
        </p:txBody>
      </p:sp>
      <p:sp>
        <p:nvSpPr>
          <p:cNvPr id="5" name="Rectangle 4">
            <a:extLst>
              <a:ext uri="{FF2B5EF4-FFF2-40B4-BE49-F238E27FC236}">
                <a16:creationId xmlns:a16="http://schemas.microsoft.com/office/drawing/2014/main" id="{93D70630-0300-4224-ACEE-D5F611006658}"/>
              </a:ext>
            </a:extLst>
          </p:cNvPr>
          <p:cNvSpPr/>
          <p:nvPr/>
        </p:nvSpPr>
        <p:spPr>
          <a:xfrm>
            <a:off x="321123" y="1458789"/>
            <a:ext cx="2754290" cy="3754874"/>
          </a:xfrm>
          <a:prstGeom prst="rect">
            <a:avLst/>
          </a:prstGeom>
          <a:solidFill>
            <a:schemeClr val="bg1">
              <a:lumMod val="95000"/>
            </a:schemeClr>
          </a:solidFill>
        </p:spPr>
        <p:txBody>
          <a:bodyPr wrap="square">
            <a:spAutoFit/>
          </a:bodyPr>
          <a:lstStyle/>
          <a:p>
            <a:r>
              <a:rPr lang="en-US" sz="1400" b="1">
                <a:solidFill>
                  <a:srgbClr val="000000"/>
                </a:solidFill>
                <a:latin typeface="Segoe UI" panose="020B0502040204020203" pitchFamily="34" charset="0"/>
              </a:rPr>
              <a:t>Microsoft Teams. </a:t>
            </a:r>
            <a:r>
              <a:rPr lang="en-US" sz="1400">
                <a:solidFill>
                  <a:srgbClr val="000000"/>
                </a:solidFill>
                <a:latin typeface="Segoe UI" panose="020B0502040204020203" pitchFamily="34" charset="0"/>
              </a:rPr>
              <a:t>If Customer provisions its tenant in Australia, Canada, the European Union, India, Japan, the United Kingdom, or the United States, </a:t>
            </a:r>
          </a:p>
          <a:p>
            <a:endParaRPr lang="en-US" sz="1400">
              <a:solidFill>
                <a:srgbClr val="000000"/>
              </a:solidFill>
              <a:latin typeface="Segoe UI" panose="020B0502040204020203" pitchFamily="34" charset="0"/>
            </a:endParaRPr>
          </a:p>
          <a:p>
            <a:r>
              <a:rPr lang="en-US" sz="1400">
                <a:solidFill>
                  <a:srgbClr val="000000"/>
                </a:solidFill>
                <a:latin typeface="Segoe UI" panose="020B0502040204020203" pitchFamily="34" charset="0"/>
              </a:rPr>
              <a:t>Microsoft will store the following Customer Data at rest only within that Geo: </a:t>
            </a:r>
          </a:p>
          <a:p>
            <a:pPr marL="288925" indent="-288925">
              <a:buAutoNum type="arabicParenBoth"/>
            </a:pPr>
            <a:r>
              <a:rPr lang="en-US" sz="1400">
                <a:solidFill>
                  <a:srgbClr val="000000"/>
                </a:solidFill>
                <a:latin typeface="Segoe UI" panose="020B0502040204020203" pitchFamily="34" charset="0"/>
              </a:rPr>
              <a:t>Microsoft Teams chats, Team conversations, images, voicemail, and contacts </a:t>
            </a:r>
          </a:p>
          <a:p>
            <a:pPr marL="288925" indent="-288925">
              <a:buAutoNum type="arabicParenBoth"/>
            </a:pPr>
            <a:r>
              <a:rPr lang="en-US" sz="1400">
                <a:solidFill>
                  <a:srgbClr val="000000"/>
                </a:solidFill>
                <a:latin typeface="Segoe UI" panose="020B0502040204020203" pitchFamily="34" charset="0"/>
              </a:rPr>
              <a:t>SharePoint Online site content and the files stored within that site</a:t>
            </a:r>
          </a:p>
          <a:p>
            <a:pPr marL="288925" indent="-288925">
              <a:buAutoNum type="arabicParenBoth"/>
            </a:pPr>
            <a:r>
              <a:rPr lang="en-US" sz="1400">
                <a:solidFill>
                  <a:srgbClr val="000000"/>
                </a:solidFill>
                <a:latin typeface="Segoe UI" panose="020B0502040204020203" pitchFamily="34" charset="0"/>
              </a:rPr>
              <a:t>files uploaded to OneDrive for Business</a:t>
            </a:r>
            <a:endParaRPr lang="en-US" sz="1400"/>
          </a:p>
        </p:txBody>
      </p:sp>
      <p:sp>
        <p:nvSpPr>
          <p:cNvPr id="76" name="Oval 75">
            <a:extLst>
              <a:ext uri="{FF2B5EF4-FFF2-40B4-BE49-F238E27FC236}">
                <a16:creationId xmlns:a16="http://schemas.microsoft.com/office/drawing/2014/main" id="{8F35E167-040B-4B6A-B2B4-504D450B293C}"/>
              </a:ext>
            </a:extLst>
          </p:cNvPr>
          <p:cNvSpPr/>
          <p:nvPr/>
        </p:nvSpPr>
        <p:spPr bwMode="auto">
          <a:xfrm>
            <a:off x="9305458" y="359113"/>
            <a:ext cx="104940" cy="1049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7" name="Oval 76">
            <a:extLst>
              <a:ext uri="{FF2B5EF4-FFF2-40B4-BE49-F238E27FC236}">
                <a16:creationId xmlns:a16="http://schemas.microsoft.com/office/drawing/2014/main" id="{EFEC72E5-71E3-4BA4-A269-B5C9E3287DC3}"/>
              </a:ext>
            </a:extLst>
          </p:cNvPr>
          <p:cNvSpPr/>
          <p:nvPr/>
        </p:nvSpPr>
        <p:spPr bwMode="auto">
          <a:xfrm>
            <a:off x="10256672" y="356719"/>
            <a:ext cx="104940" cy="10972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9" name="Oval 78">
            <a:extLst>
              <a:ext uri="{FF2B5EF4-FFF2-40B4-BE49-F238E27FC236}">
                <a16:creationId xmlns:a16="http://schemas.microsoft.com/office/drawing/2014/main" id="{A7F782CE-E87D-4DCD-8CA0-08AD1CB3C0CC}"/>
              </a:ext>
            </a:extLst>
          </p:cNvPr>
          <p:cNvSpPr/>
          <p:nvPr/>
        </p:nvSpPr>
        <p:spPr bwMode="auto">
          <a:xfrm>
            <a:off x="11229157" y="359113"/>
            <a:ext cx="104940" cy="10494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a:extLst>
              <a:ext uri="{FF2B5EF4-FFF2-40B4-BE49-F238E27FC236}">
                <a16:creationId xmlns:a16="http://schemas.microsoft.com/office/drawing/2014/main" id="{E1FFFF82-FB0F-41F1-8F16-9866F9802DFE}"/>
              </a:ext>
            </a:extLst>
          </p:cNvPr>
          <p:cNvSpPr txBox="1"/>
          <p:nvPr/>
        </p:nvSpPr>
        <p:spPr>
          <a:xfrm>
            <a:off x="9380216" y="273084"/>
            <a:ext cx="792205"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In region</a:t>
            </a:r>
          </a:p>
        </p:txBody>
      </p:sp>
      <p:sp>
        <p:nvSpPr>
          <p:cNvPr id="83" name="TextBox 82">
            <a:extLst>
              <a:ext uri="{FF2B5EF4-FFF2-40B4-BE49-F238E27FC236}">
                <a16:creationId xmlns:a16="http://schemas.microsoft.com/office/drawing/2014/main" id="{E18FA88A-7D1C-4B64-A560-7A3AEA0D418C}"/>
              </a:ext>
            </a:extLst>
          </p:cNvPr>
          <p:cNvSpPr txBox="1"/>
          <p:nvPr/>
        </p:nvSpPr>
        <p:spPr>
          <a:xfrm>
            <a:off x="10309142" y="273084"/>
            <a:ext cx="867545"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In country</a:t>
            </a:r>
          </a:p>
        </p:txBody>
      </p:sp>
      <p:sp>
        <p:nvSpPr>
          <p:cNvPr id="84" name="TextBox 83">
            <a:extLst>
              <a:ext uri="{FF2B5EF4-FFF2-40B4-BE49-F238E27FC236}">
                <a16:creationId xmlns:a16="http://schemas.microsoft.com/office/drawing/2014/main" id="{E1062223-BD5E-40BB-BCA6-C981A3BEA8FE}"/>
              </a:ext>
            </a:extLst>
          </p:cNvPr>
          <p:cNvSpPr txBox="1"/>
          <p:nvPr/>
        </p:nvSpPr>
        <p:spPr>
          <a:xfrm>
            <a:off x="11275729" y="273084"/>
            <a:ext cx="683200"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US Gov</a:t>
            </a:r>
          </a:p>
        </p:txBody>
      </p:sp>
    </p:spTree>
    <p:extLst>
      <p:ext uri="{BB962C8B-B14F-4D97-AF65-F5344CB8AC3E}">
        <p14:creationId xmlns:p14="http://schemas.microsoft.com/office/powerpoint/2010/main" val="2965427651"/>
      </p:ext>
    </p:extLst>
  </p:cSld>
  <p:clrMapOvr>
    <a:masterClrMapping/>
  </p:clrMapOvr>
  <p:transition>
    <p:fade/>
  </p:transition>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5FD1-E006-4472-BA70-9BE5021629FC}"/>
              </a:ext>
            </a:extLst>
          </p:cNvPr>
          <p:cNvSpPr>
            <a:spLocks noGrp="1"/>
          </p:cNvSpPr>
          <p:nvPr>
            <p:ph type="title"/>
          </p:nvPr>
        </p:nvSpPr>
        <p:spPr/>
        <p:txBody>
          <a:bodyPr/>
          <a:lstStyle/>
          <a:p>
            <a:r>
              <a:rPr lang="en-US"/>
              <a:t>High level architecture: one level deeper</a:t>
            </a:r>
          </a:p>
        </p:txBody>
      </p:sp>
      <p:sp>
        <p:nvSpPr>
          <p:cNvPr id="41" name="Rounded Rectangle 66">
            <a:extLst>
              <a:ext uri="{FF2B5EF4-FFF2-40B4-BE49-F238E27FC236}">
                <a16:creationId xmlns:a16="http://schemas.microsoft.com/office/drawing/2014/main" id="{35DA3BF1-4714-4C83-B6ED-91D0AF1D0372}"/>
              </a:ext>
            </a:extLst>
          </p:cNvPr>
          <p:cNvSpPr>
            <a:spLocks noChangeAspect="1"/>
          </p:cNvSpPr>
          <p:nvPr/>
        </p:nvSpPr>
        <p:spPr>
          <a:xfrm>
            <a:off x="9934918" y="410460"/>
            <a:ext cx="137160" cy="13716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72" b="0" i="0" u="none" strike="noStrike" kern="1200" cap="none" spc="0" normalizeH="0" baseline="0" noProof="0">
              <a:ln>
                <a:noFill/>
              </a:ln>
              <a:solidFill>
                <a:srgbClr val="F1EFED"/>
              </a:solidFill>
              <a:effectLst/>
              <a:uLnTx/>
              <a:uFillTx/>
              <a:latin typeface="Segoe UI"/>
              <a:ea typeface="+mn-ea"/>
              <a:cs typeface="+mn-cs"/>
            </a:endParaRPr>
          </a:p>
        </p:txBody>
      </p:sp>
      <p:sp>
        <p:nvSpPr>
          <p:cNvPr id="42" name="Rounded Rectangle 67">
            <a:extLst>
              <a:ext uri="{FF2B5EF4-FFF2-40B4-BE49-F238E27FC236}">
                <a16:creationId xmlns:a16="http://schemas.microsoft.com/office/drawing/2014/main" id="{8A20B6E9-E0A4-4F22-9737-75EF2FD83CD6}"/>
              </a:ext>
            </a:extLst>
          </p:cNvPr>
          <p:cNvSpPr>
            <a:spLocks noChangeAspect="1"/>
          </p:cNvSpPr>
          <p:nvPr/>
        </p:nvSpPr>
        <p:spPr>
          <a:xfrm>
            <a:off x="9934918" y="623834"/>
            <a:ext cx="137160" cy="137160"/>
          </a:xfrm>
          <a:prstGeom prst="roundRect">
            <a:avLst>
              <a:gd name="adj" fmla="val 0"/>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72" b="0" i="0" u="none" strike="noStrike" kern="0" cap="none" spc="0" normalizeH="0" baseline="0" noProof="0">
              <a:ln>
                <a:noFill/>
              </a:ln>
              <a:solidFill>
                <a:srgbClr val="2C292A"/>
              </a:solidFill>
              <a:effectLst/>
              <a:uLnTx/>
              <a:uFillTx/>
              <a:latin typeface="Calibri" panose="020F0502020204030204"/>
              <a:ea typeface="+mn-ea"/>
              <a:cs typeface="+mn-cs"/>
            </a:endParaRPr>
          </a:p>
        </p:txBody>
      </p:sp>
      <p:sp>
        <p:nvSpPr>
          <p:cNvPr id="43" name="Rounded Rectangle 68">
            <a:extLst>
              <a:ext uri="{FF2B5EF4-FFF2-40B4-BE49-F238E27FC236}">
                <a16:creationId xmlns:a16="http://schemas.microsoft.com/office/drawing/2014/main" id="{4972DD01-6E94-4D7F-AE0D-CDF8677C3089}"/>
              </a:ext>
            </a:extLst>
          </p:cNvPr>
          <p:cNvSpPr>
            <a:spLocks noChangeAspect="1"/>
          </p:cNvSpPr>
          <p:nvPr/>
        </p:nvSpPr>
        <p:spPr>
          <a:xfrm>
            <a:off x="9934918" y="843558"/>
            <a:ext cx="137160" cy="137160"/>
          </a:xfrm>
          <a:prstGeom prst="roundRect">
            <a:avLst>
              <a:gd name="adj" fmla="val 0"/>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372"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85CFA6B4-6028-4084-9A8D-11F56B66B0A7}"/>
              </a:ext>
            </a:extLst>
          </p:cNvPr>
          <p:cNvSpPr txBox="1"/>
          <p:nvPr/>
        </p:nvSpPr>
        <p:spPr>
          <a:xfrm>
            <a:off x="10046678" y="360790"/>
            <a:ext cx="1308371"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Microsoft Teams</a:t>
            </a:r>
          </a:p>
        </p:txBody>
      </p:sp>
      <p:sp>
        <p:nvSpPr>
          <p:cNvPr id="45" name="TextBox 44">
            <a:extLst>
              <a:ext uri="{FF2B5EF4-FFF2-40B4-BE49-F238E27FC236}">
                <a16:creationId xmlns:a16="http://schemas.microsoft.com/office/drawing/2014/main" id="{D7C51BA2-6453-414A-B727-B5FF4AAD2F2C}"/>
              </a:ext>
            </a:extLst>
          </p:cNvPr>
          <p:cNvSpPr txBox="1"/>
          <p:nvPr/>
        </p:nvSpPr>
        <p:spPr>
          <a:xfrm>
            <a:off x="10046678" y="575115"/>
            <a:ext cx="2050561"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Intelligent Communications</a:t>
            </a:r>
          </a:p>
        </p:txBody>
      </p:sp>
      <p:sp>
        <p:nvSpPr>
          <p:cNvPr id="46" name="TextBox 45">
            <a:extLst>
              <a:ext uri="{FF2B5EF4-FFF2-40B4-BE49-F238E27FC236}">
                <a16:creationId xmlns:a16="http://schemas.microsoft.com/office/drawing/2014/main" id="{750B386A-638D-464B-A6B0-FACF7E3A7E8C}"/>
              </a:ext>
            </a:extLst>
          </p:cNvPr>
          <p:cNvSpPr txBox="1"/>
          <p:nvPr/>
        </p:nvSpPr>
        <p:spPr>
          <a:xfrm>
            <a:off x="10046679" y="784723"/>
            <a:ext cx="2050560" cy="276999"/>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2C292A"/>
                </a:solidFill>
                <a:effectLst/>
                <a:uLnTx/>
                <a:uFillTx/>
                <a:ea typeface="+mn-ea"/>
                <a:cs typeface="+mn-cs"/>
              </a:rPr>
              <a:t>Microsoft 365 Core services</a:t>
            </a:r>
          </a:p>
        </p:txBody>
      </p:sp>
      <p:sp>
        <p:nvSpPr>
          <p:cNvPr id="4" name="Rounded Rectangle 4">
            <a:extLst>
              <a:ext uri="{FF2B5EF4-FFF2-40B4-BE49-F238E27FC236}">
                <a16:creationId xmlns:a16="http://schemas.microsoft.com/office/drawing/2014/main" id="{AEDB2D14-26E3-4730-8618-50225FF3776D}"/>
              </a:ext>
            </a:extLst>
          </p:cNvPr>
          <p:cNvSpPr/>
          <p:nvPr/>
        </p:nvSpPr>
        <p:spPr>
          <a:xfrm>
            <a:off x="446173" y="2628908"/>
            <a:ext cx="9839140" cy="3825384"/>
          </a:xfrm>
          <a:prstGeom prst="roundRect">
            <a:avLst>
              <a:gd name="adj" fmla="val 0"/>
            </a:avLst>
          </a:prstGeom>
          <a:solidFill>
            <a:schemeClr val="bg2"/>
          </a:solidFill>
          <a:ln w="12700" cap="flat" cmpd="sng" algn="ctr">
            <a:solidFill>
              <a:schemeClr val="accent6"/>
            </a:solidFill>
            <a:prstDash val="solid"/>
            <a:miter lim="800000"/>
          </a:ln>
          <a:effectLst/>
        </p:spPr>
        <p:txBody>
          <a:bodyPr rtlCol="0" anchor="t"/>
          <a:lstStyle/>
          <a:p>
            <a:pPr lvl="0" algn="ctr" defTabSz="896386">
              <a:defRPr/>
            </a:pPr>
            <a:r>
              <a:rPr lang="en-US" sz="1400" b="1" kern="0">
                <a:solidFill>
                  <a:srgbClr val="2F2F2F"/>
                </a:solidFill>
                <a:cs typeface="Segoe UI Light" panose="020B0502040204020203" pitchFamily="34" charset="0"/>
              </a:rPr>
              <a:t>Services</a:t>
            </a:r>
          </a:p>
        </p:txBody>
      </p:sp>
      <p:cxnSp>
        <p:nvCxnSpPr>
          <p:cNvPr id="5" name="Straight Connector 4">
            <a:extLst>
              <a:ext uri="{FF2B5EF4-FFF2-40B4-BE49-F238E27FC236}">
                <a16:creationId xmlns:a16="http://schemas.microsoft.com/office/drawing/2014/main" id="{EB04A7D0-4EC9-4374-80AE-3761FA811001}"/>
              </a:ext>
            </a:extLst>
          </p:cNvPr>
          <p:cNvCxnSpPr/>
          <p:nvPr/>
        </p:nvCxnSpPr>
        <p:spPr>
          <a:xfrm flipV="1">
            <a:off x="3641321" y="2382345"/>
            <a:ext cx="0" cy="1406372"/>
          </a:xfrm>
          <a:prstGeom prst="line">
            <a:avLst/>
          </a:prstGeom>
          <a:noFill/>
          <a:ln w="12700" cap="flat" cmpd="sng" algn="ctr">
            <a:solidFill>
              <a:schemeClr val="tx2"/>
            </a:solidFill>
            <a:prstDash val="sysDash"/>
            <a:miter lim="800000"/>
          </a:ln>
          <a:effectLst/>
        </p:spPr>
      </p:cxnSp>
      <p:cxnSp>
        <p:nvCxnSpPr>
          <p:cNvPr id="9" name="Straight Connector 8">
            <a:extLst>
              <a:ext uri="{FF2B5EF4-FFF2-40B4-BE49-F238E27FC236}">
                <a16:creationId xmlns:a16="http://schemas.microsoft.com/office/drawing/2014/main" id="{2DC355A1-61F6-4328-A9A2-15B9AC29E9A2}"/>
              </a:ext>
            </a:extLst>
          </p:cNvPr>
          <p:cNvCxnSpPr/>
          <p:nvPr/>
        </p:nvCxnSpPr>
        <p:spPr>
          <a:xfrm flipV="1">
            <a:off x="7414288" y="2409417"/>
            <a:ext cx="0" cy="1343490"/>
          </a:xfrm>
          <a:prstGeom prst="line">
            <a:avLst/>
          </a:prstGeom>
          <a:noFill/>
          <a:ln w="12700" cap="flat" cmpd="sng" algn="ctr">
            <a:solidFill>
              <a:schemeClr val="tx2"/>
            </a:solidFill>
            <a:prstDash val="sysDash"/>
            <a:miter lim="800000"/>
          </a:ln>
          <a:effectLst/>
        </p:spPr>
      </p:cxnSp>
      <p:cxnSp>
        <p:nvCxnSpPr>
          <p:cNvPr id="10" name="Straight Connector 9">
            <a:extLst>
              <a:ext uri="{FF2B5EF4-FFF2-40B4-BE49-F238E27FC236}">
                <a16:creationId xmlns:a16="http://schemas.microsoft.com/office/drawing/2014/main" id="{F2E9AB68-5C3E-430E-95AD-2BA0A38915BD}"/>
              </a:ext>
            </a:extLst>
          </p:cNvPr>
          <p:cNvCxnSpPr/>
          <p:nvPr/>
        </p:nvCxnSpPr>
        <p:spPr>
          <a:xfrm flipV="1">
            <a:off x="5942546" y="2432365"/>
            <a:ext cx="0" cy="1291242"/>
          </a:xfrm>
          <a:prstGeom prst="line">
            <a:avLst/>
          </a:prstGeom>
          <a:noFill/>
          <a:ln w="12700" cap="flat" cmpd="sng" algn="ctr">
            <a:solidFill>
              <a:schemeClr val="tx2"/>
            </a:solidFill>
            <a:prstDash val="sysDash"/>
            <a:miter lim="800000"/>
          </a:ln>
          <a:effectLst/>
        </p:spPr>
      </p:cxnSp>
      <p:sp>
        <p:nvSpPr>
          <p:cNvPr id="11" name="TextBox 10">
            <a:extLst>
              <a:ext uri="{FF2B5EF4-FFF2-40B4-BE49-F238E27FC236}">
                <a16:creationId xmlns:a16="http://schemas.microsoft.com/office/drawing/2014/main" id="{148AFBB5-3839-417A-9592-1CF5E8B13426}"/>
              </a:ext>
            </a:extLst>
          </p:cNvPr>
          <p:cNvSpPr txBox="1"/>
          <p:nvPr/>
        </p:nvSpPr>
        <p:spPr>
          <a:xfrm>
            <a:off x="4234597" y="3905225"/>
            <a:ext cx="134744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mn-ea"/>
                <a:cs typeface="+mn-cs"/>
              </a:rPr>
              <a:t>Most recent files</a:t>
            </a:r>
          </a:p>
        </p:txBody>
      </p:sp>
      <p:cxnSp>
        <p:nvCxnSpPr>
          <p:cNvPr id="13" name="Elbow Connector 29">
            <a:extLst>
              <a:ext uri="{FF2B5EF4-FFF2-40B4-BE49-F238E27FC236}">
                <a16:creationId xmlns:a16="http://schemas.microsoft.com/office/drawing/2014/main" id="{C9440B1E-AD5E-4A7D-8F53-ACB36F86ECAE}"/>
              </a:ext>
            </a:extLst>
          </p:cNvPr>
          <p:cNvCxnSpPr>
            <a:stCxn id="61" idx="2"/>
            <a:endCxn id="78" idx="2"/>
          </p:cNvCxnSpPr>
          <p:nvPr/>
        </p:nvCxnSpPr>
        <p:spPr>
          <a:xfrm rot="5400000" flipH="1">
            <a:off x="4308997" y="3071964"/>
            <a:ext cx="58434" cy="3128738"/>
          </a:xfrm>
          <a:prstGeom prst="bentConnector3">
            <a:avLst>
              <a:gd name="adj1" fmla="val -391211"/>
            </a:avLst>
          </a:prstGeom>
          <a:noFill/>
          <a:ln w="12700" cap="flat" cmpd="sng" algn="ctr">
            <a:solidFill>
              <a:schemeClr val="tx2"/>
            </a:solidFill>
            <a:prstDash val="sysDash"/>
            <a:miter lim="800000"/>
          </a:ln>
          <a:effectLst/>
        </p:spPr>
      </p:cxnSp>
      <p:cxnSp>
        <p:nvCxnSpPr>
          <p:cNvPr id="14" name="Elbow Connector 30">
            <a:extLst>
              <a:ext uri="{FF2B5EF4-FFF2-40B4-BE49-F238E27FC236}">
                <a16:creationId xmlns:a16="http://schemas.microsoft.com/office/drawing/2014/main" id="{AF0F1ADD-29FB-4129-AA99-99032AF2D5A6}"/>
              </a:ext>
            </a:extLst>
          </p:cNvPr>
          <p:cNvCxnSpPr>
            <a:cxnSpLocks/>
            <a:endCxn id="35" idx="2"/>
          </p:cNvCxnSpPr>
          <p:nvPr/>
        </p:nvCxnSpPr>
        <p:spPr>
          <a:xfrm rot="10800000">
            <a:off x="2282408" y="4607115"/>
            <a:ext cx="593046" cy="288538"/>
          </a:xfrm>
          <a:prstGeom prst="bentConnector2">
            <a:avLst/>
          </a:prstGeom>
          <a:noFill/>
          <a:ln w="12700" cap="flat" cmpd="sng" algn="ctr">
            <a:solidFill>
              <a:schemeClr val="tx2"/>
            </a:solidFill>
            <a:prstDash val="sysDash"/>
            <a:miter lim="800000"/>
          </a:ln>
          <a:effectLst/>
        </p:spPr>
      </p:cxnSp>
      <p:cxnSp>
        <p:nvCxnSpPr>
          <p:cNvPr id="15" name="Elbow Connector 31">
            <a:extLst>
              <a:ext uri="{FF2B5EF4-FFF2-40B4-BE49-F238E27FC236}">
                <a16:creationId xmlns:a16="http://schemas.microsoft.com/office/drawing/2014/main" id="{18E9CE3B-BC1D-4D8A-A887-72F2FBB96CFF}"/>
              </a:ext>
            </a:extLst>
          </p:cNvPr>
          <p:cNvCxnSpPr>
            <a:cxnSpLocks/>
            <a:endCxn id="34" idx="2"/>
          </p:cNvCxnSpPr>
          <p:nvPr/>
        </p:nvCxnSpPr>
        <p:spPr>
          <a:xfrm rot="10800000">
            <a:off x="1299537" y="4607115"/>
            <a:ext cx="970343" cy="288538"/>
          </a:xfrm>
          <a:prstGeom prst="bentConnector2">
            <a:avLst/>
          </a:prstGeom>
          <a:noFill/>
          <a:ln w="12700" cap="flat" cmpd="sng" algn="ctr">
            <a:solidFill>
              <a:schemeClr val="tx2"/>
            </a:solidFill>
            <a:prstDash val="sysDash"/>
            <a:miter lim="800000"/>
          </a:ln>
          <a:effectLst/>
        </p:spPr>
      </p:cxnSp>
      <p:sp>
        <p:nvSpPr>
          <p:cNvPr id="16" name="Rectangle 15">
            <a:extLst>
              <a:ext uri="{FF2B5EF4-FFF2-40B4-BE49-F238E27FC236}">
                <a16:creationId xmlns:a16="http://schemas.microsoft.com/office/drawing/2014/main" id="{9E751283-E9AC-4B4D-9EB5-A9E7A05DB999}"/>
              </a:ext>
            </a:extLst>
          </p:cNvPr>
          <p:cNvSpPr/>
          <p:nvPr/>
        </p:nvSpPr>
        <p:spPr>
          <a:xfrm>
            <a:off x="10640466" y="2824772"/>
            <a:ext cx="1072164" cy="659635"/>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Telemetry</a:t>
            </a:r>
          </a:p>
        </p:txBody>
      </p:sp>
      <p:sp>
        <p:nvSpPr>
          <p:cNvPr id="17" name="TextBox 16">
            <a:extLst>
              <a:ext uri="{FF2B5EF4-FFF2-40B4-BE49-F238E27FC236}">
                <a16:creationId xmlns:a16="http://schemas.microsoft.com/office/drawing/2014/main" id="{1AACA17B-0FF7-4485-B5B0-B927D5BCDA67}"/>
              </a:ext>
            </a:extLst>
          </p:cNvPr>
          <p:cNvSpPr txBox="1"/>
          <p:nvPr/>
        </p:nvSpPr>
        <p:spPr>
          <a:xfrm rot="16200000">
            <a:off x="2439374" y="3249647"/>
            <a:ext cx="479618"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Files</a:t>
            </a:r>
          </a:p>
        </p:txBody>
      </p:sp>
      <p:cxnSp>
        <p:nvCxnSpPr>
          <p:cNvPr id="18" name="Straight Connector 17">
            <a:extLst>
              <a:ext uri="{FF2B5EF4-FFF2-40B4-BE49-F238E27FC236}">
                <a16:creationId xmlns:a16="http://schemas.microsoft.com/office/drawing/2014/main" id="{83565E25-B14C-4FC1-8134-358D0F71518C}"/>
              </a:ext>
            </a:extLst>
          </p:cNvPr>
          <p:cNvCxnSpPr/>
          <p:nvPr/>
        </p:nvCxnSpPr>
        <p:spPr>
          <a:xfrm flipV="1">
            <a:off x="2284891" y="2371129"/>
            <a:ext cx="0" cy="1417588"/>
          </a:xfrm>
          <a:prstGeom prst="line">
            <a:avLst/>
          </a:prstGeom>
          <a:noFill/>
          <a:ln w="12700" cap="flat" cmpd="sng" algn="ctr">
            <a:solidFill>
              <a:schemeClr val="tx2"/>
            </a:solidFill>
            <a:prstDash val="sysDash"/>
            <a:miter lim="800000"/>
          </a:ln>
          <a:effectLst/>
        </p:spPr>
      </p:cxnSp>
      <p:sp>
        <p:nvSpPr>
          <p:cNvPr id="19" name="TextBox 18">
            <a:extLst>
              <a:ext uri="{FF2B5EF4-FFF2-40B4-BE49-F238E27FC236}">
                <a16:creationId xmlns:a16="http://schemas.microsoft.com/office/drawing/2014/main" id="{D370E4FE-0C06-493B-BA8B-FBFC28AAE866}"/>
              </a:ext>
            </a:extLst>
          </p:cNvPr>
          <p:cNvSpPr txBox="1"/>
          <p:nvPr/>
        </p:nvSpPr>
        <p:spPr>
          <a:xfrm rot="16200000">
            <a:off x="1964681" y="3250778"/>
            <a:ext cx="479618"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Files</a:t>
            </a:r>
          </a:p>
        </p:txBody>
      </p:sp>
      <p:cxnSp>
        <p:nvCxnSpPr>
          <p:cNvPr id="20" name="Straight Connector 19">
            <a:extLst>
              <a:ext uri="{FF2B5EF4-FFF2-40B4-BE49-F238E27FC236}">
                <a16:creationId xmlns:a16="http://schemas.microsoft.com/office/drawing/2014/main" id="{80D37F6A-9767-4EC5-B775-072DF41A950C}"/>
              </a:ext>
            </a:extLst>
          </p:cNvPr>
          <p:cNvCxnSpPr/>
          <p:nvPr/>
        </p:nvCxnSpPr>
        <p:spPr>
          <a:xfrm flipV="1">
            <a:off x="1793760" y="2498796"/>
            <a:ext cx="0" cy="1289921"/>
          </a:xfrm>
          <a:prstGeom prst="line">
            <a:avLst/>
          </a:prstGeom>
          <a:noFill/>
          <a:ln w="12700" cap="flat" cmpd="sng" algn="ctr">
            <a:solidFill>
              <a:schemeClr val="tx2"/>
            </a:solidFill>
            <a:prstDash val="sysDash"/>
            <a:miter lim="800000"/>
          </a:ln>
          <a:effectLst/>
        </p:spPr>
      </p:cxnSp>
      <p:sp>
        <p:nvSpPr>
          <p:cNvPr id="21" name="TextBox 20">
            <a:extLst>
              <a:ext uri="{FF2B5EF4-FFF2-40B4-BE49-F238E27FC236}">
                <a16:creationId xmlns:a16="http://schemas.microsoft.com/office/drawing/2014/main" id="{18544F19-AC7C-416F-84A6-3ECDE30268B6}"/>
              </a:ext>
            </a:extLst>
          </p:cNvPr>
          <p:cNvSpPr txBox="1"/>
          <p:nvPr/>
        </p:nvSpPr>
        <p:spPr>
          <a:xfrm rot="16200000">
            <a:off x="1277091" y="2908427"/>
            <a:ext cx="1035861" cy="451406"/>
          </a:xfrm>
          <a:prstGeom prst="rect">
            <a:avLst/>
          </a:prstGeom>
          <a:noFill/>
        </p:spPr>
        <p:txBody>
          <a:bodyPr wrap="none" rtlCol="0">
            <a:spAutoFit/>
          </a:bodyPr>
          <a:lstStyle/>
          <a:p>
            <a:pPr marL="0" marR="0" lvl="0" indent="0" algn="l" defTabSz="896386" rtl="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Web </a:t>
            </a:r>
          </a:p>
          <a:p>
            <a:pPr marL="0" marR="0" lvl="0" indent="0" algn="l" defTabSz="896386" rtl="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Companions</a:t>
            </a:r>
          </a:p>
        </p:txBody>
      </p:sp>
      <p:cxnSp>
        <p:nvCxnSpPr>
          <p:cNvPr id="22" name="Straight Connector 21">
            <a:extLst>
              <a:ext uri="{FF2B5EF4-FFF2-40B4-BE49-F238E27FC236}">
                <a16:creationId xmlns:a16="http://schemas.microsoft.com/office/drawing/2014/main" id="{02245D7D-6A6A-4CB8-A9E0-A211259DAE2E}"/>
              </a:ext>
            </a:extLst>
          </p:cNvPr>
          <p:cNvCxnSpPr/>
          <p:nvPr/>
        </p:nvCxnSpPr>
        <p:spPr>
          <a:xfrm flipV="1">
            <a:off x="1302629" y="2382345"/>
            <a:ext cx="0" cy="1406372"/>
          </a:xfrm>
          <a:prstGeom prst="line">
            <a:avLst/>
          </a:prstGeom>
          <a:noFill/>
          <a:ln w="12700" cap="flat" cmpd="sng" algn="ctr">
            <a:solidFill>
              <a:schemeClr val="tx2"/>
            </a:solidFill>
            <a:prstDash val="sysDash"/>
            <a:miter lim="800000"/>
          </a:ln>
          <a:effectLst/>
        </p:spPr>
      </p:cxnSp>
      <p:sp>
        <p:nvSpPr>
          <p:cNvPr id="23" name="TextBox 22">
            <a:extLst>
              <a:ext uri="{FF2B5EF4-FFF2-40B4-BE49-F238E27FC236}">
                <a16:creationId xmlns:a16="http://schemas.microsoft.com/office/drawing/2014/main" id="{1697BCFD-D228-4CD9-80E3-62AC18F4EF96}"/>
              </a:ext>
            </a:extLst>
          </p:cNvPr>
          <p:cNvSpPr txBox="1"/>
          <p:nvPr/>
        </p:nvSpPr>
        <p:spPr>
          <a:xfrm rot="16200000">
            <a:off x="909317" y="3212900"/>
            <a:ext cx="588623"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Notes</a:t>
            </a:r>
          </a:p>
        </p:txBody>
      </p:sp>
      <p:cxnSp>
        <p:nvCxnSpPr>
          <p:cNvPr id="24" name="Straight Connector 23">
            <a:extLst>
              <a:ext uri="{FF2B5EF4-FFF2-40B4-BE49-F238E27FC236}">
                <a16:creationId xmlns:a16="http://schemas.microsoft.com/office/drawing/2014/main" id="{EA683247-033C-4512-A336-4D4BC150F66E}"/>
              </a:ext>
            </a:extLst>
          </p:cNvPr>
          <p:cNvCxnSpPr/>
          <p:nvPr/>
        </p:nvCxnSpPr>
        <p:spPr>
          <a:xfrm flipV="1">
            <a:off x="811498" y="2394077"/>
            <a:ext cx="0" cy="1406372"/>
          </a:xfrm>
          <a:prstGeom prst="line">
            <a:avLst/>
          </a:prstGeom>
          <a:noFill/>
          <a:ln w="12700" cap="flat" cmpd="sng" algn="ctr">
            <a:solidFill>
              <a:schemeClr val="tx2"/>
            </a:solidFill>
            <a:prstDash val="sysDash"/>
            <a:miter lim="800000"/>
          </a:ln>
          <a:effectLst/>
        </p:spPr>
      </p:cxnSp>
      <p:sp>
        <p:nvSpPr>
          <p:cNvPr id="26" name="TextBox 25">
            <a:extLst>
              <a:ext uri="{FF2B5EF4-FFF2-40B4-BE49-F238E27FC236}">
                <a16:creationId xmlns:a16="http://schemas.microsoft.com/office/drawing/2014/main" id="{5B1CA142-3531-4079-8FAA-E9AA90BE688D}"/>
              </a:ext>
            </a:extLst>
          </p:cNvPr>
          <p:cNvSpPr txBox="1"/>
          <p:nvPr/>
        </p:nvSpPr>
        <p:spPr>
          <a:xfrm>
            <a:off x="4459765" y="4277746"/>
            <a:ext cx="736099" cy="261610"/>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mn-ea"/>
                <a:cs typeface="+mn-cs"/>
              </a:rPr>
              <a:t>Calendar</a:t>
            </a:r>
          </a:p>
        </p:txBody>
      </p:sp>
      <p:sp>
        <p:nvSpPr>
          <p:cNvPr id="27" name="Rectangle 26">
            <a:extLst>
              <a:ext uri="{FF2B5EF4-FFF2-40B4-BE49-F238E27FC236}">
                <a16:creationId xmlns:a16="http://schemas.microsoft.com/office/drawing/2014/main" id="{5850FD5B-10AA-4B35-9E3D-631003FE4CB1}"/>
              </a:ext>
            </a:extLst>
          </p:cNvPr>
          <p:cNvSpPr/>
          <p:nvPr/>
        </p:nvSpPr>
        <p:spPr>
          <a:xfrm>
            <a:off x="9261102" y="3582971"/>
            <a:ext cx="839005" cy="327858"/>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AAD</a:t>
            </a:r>
          </a:p>
        </p:txBody>
      </p:sp>
      <p:sp>
        <p:nvSpPr>
          <p:cNvPr id="31" name="TextBox 30">
            <a:extLst>
              <a:ext uri="{FF2B5EF4-FFF2-40B4-BE49-F238E27FC236}">
                <a16:creationId xmlns:a16="http://schemas.microsoft.com/office/drawing/2014/main" id="{9C9F2A0C-CE22-4FCD-BF83-40D4804B7859}"/>
              </a:ext>
            </a:extLst>
          </p:cNvPr>
          <p:cNvSpPr txBox="1"/>
          <p:nvPr/>
        </p:nvSpPr>
        <p:spPr>
          <a:xfrm>
            <a:off x="7410590" y="3031682"/>
            <a:ext cx="918841" cy="276999"/>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Messaging</a:t>
            </a:r>
          </a:p>
        </p:txBody>
      </p:sp>
      <p:sp>
        <p:nvSpPr>
          <p:cNvPr id="32" name="TextBox 31">
            <a:extLst>
              <a:ext uri="{FF2B5EF4-FFF2-40B4-BE49-F238E27FC236}">
                <a16:creationId xmlns:a16="http://schemas.microsoft.com/office/drawing/2014/main" id="{87318AE0-9597-4A6B-9B0B-EB2BDF7B9A73}"/>
              </a:ext>
            </a:extLst>
          </p:cNvPr>
          <p:cNvSpPr txBox="1"/>
          <p:nvPr/>
        </p:nvSpPr>
        <p:spPr>
          <a:xfrm>
            <a:off x="5928740" y="3031682"/>
            <a:ext cx="1072730" cy="461665"/>
          </a:xfrm>
          <a:prstGeom prst="rect">
            <a:avLst/>
          </a:prstGeom>
          <a:noFill/>
        </p:spPr>
        <p:txBody>
          <a:bodyPr wrap="non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Settings and </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O365 access</a:t>
            </a:r>
          </a:p>
        </p:txBody>
      </p:sp>
      <p:cxnSp>
        <p:nvCxnSpPr>
          <p:cNvPr id="33" name="Straight Connector 32">
            <a:extLst>
              <a:ext uri="{FF2B5EF4-FFF2-40B4-BE49-F238E27FC236}">
                <a16:creationId xmlns:a16="http://schemas.microsoft.com/office/drawing/2014/main" id="{6BAA15C1-9C73-4AD8-B371-4F34109A48C9}"/>
              </a:ext>
            </a:extLst>
          </p:cNvPr>
          <p:cNvCxnSpPr>
            <a:stCxn id="61" idx="3"/>
            <a:endCxn id="50" idx="1"/>
          </p:cNvCxnSpPr>
          <p:nvPr/>
        </p:nvCxnSpPr>
        <p:spPr>
          <a:xfrm flipV="1">
            <a:off x="6359783" y="4126742"/>
            <a:ext cx="588555" cy="953"/>
          </a:xfrm>
          <a:prstGeom prst="line">
            <a:avLst/>
          </a:prstGeom>
          <a:noFill/>
          <a:ln w="12700" cap="flat" cmpd="sng" algn="ctr">
            <a:solidFill>
              <a:schemeClr val="tx2"/>
            </a:solidFill>
            <a:prstDash val="sysDash"/>
            <a:miter lim="800000"/>
          </a:ln>
          <a:effectLst/>
        </p:spPr>
      </p:cxnSp>
      <p:sp>
        <p:nvSpPr>
          <p:cNvPr id="34" name="Rectangle 33">
            <a:extLst>
              <a:ext uri="{FF2B5EF4-FFF2-40B4-BE49-F238E27FC236}">
                <a16:creationId xmlns:a16="http://schemas.microsoft.com/office/drawing/2014/main" id="{2526024D-763A-4C71-B27E-14800811F3CF}"/>
              </a:ext>
            </a:extLst>
          </p:cNvPr>
          <p:cNvSpPr/>
          <p:nvPr/>
        </p:nvSpPr>
        <p:spPr>
          <a:xfrm>
            <a:off x="1108844" y="3599755"/>
            <a:ext cx="381383" cy="1007360"/>
          </a:xfrm>
          <a:prstGeom prst="rect">
            <a:avLst/>
          </a:prstGeom>
          <a:solidFill>
            <a:srgbClr val="2F2F2F"/>
          </a:solidFill>
          <a:ln w="12700" cap="flat" cmpd="sng" algn="ctr">
            <a:noFill/>
            <a:prstDash val="solid"/>
            <a:miter lim="800000"/>
          </a:ln>
          <a:effectLst/>
        </p:spPr>
        <p:txBody>
          <a:bodyPr vert="vert270" rtlCol="0" anchor="ct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OneNote</a:t>
            </a:r>
          </a:p>
        </p:txBody>
      </p:sp>
      <p:sp>
        <p:nvSpPr>
          <p:cNvPr id="35" name="Rectangle 34">
            <a:extLst>
              <a:ext uri="{FF2B5EF4-FFF2-40B4-BE49-F238E27FC236}">
                <a16:creationId xmlns:a16="http://schemas.microsoft.com/office/drawing/2014/main" id="{DE1FCD30-7CA1-44BA-BE8F-355FC133DC23}"/>
              </a:ext>
            </a:extLst>
          </p:cNvPr>
          <p:cNvSpPr/>
          <p:nvPr/>
        </p:nvSpPr>
        <p:spPr>
          <a:xfrm>
            <a:off x="2091716" y="3588512"/>
            <a:ext cx="381383" cy="1018603"/>
          </a:xfrm>
          <a:prstGeom prst="rect">
            <a:avLst/>
          </a:prstGeom>
          <a:solidFill>
            <a:srgbClr val="2F2F2F"/>
          </a:solidFill>
          <a:ln w="12700" cap="flat" cmpd="sng" algn="ctr">
            <a:noFill/>
            <a:prstDash val="solid"/>
            <a:miter lim="800000"/>
          </a:ln>
          <a:effectLst/>
        </p:spPr>
        <p:txBody>
          <a:bodyPr vert="vert270" rtlCol="0" anchor="ct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OneDrive for Business</a:t>
            </a:r>
          </a:p>
        </p:txBody>
      </p:sp>
      <p:sp>
        <p:nvSpPr>
          <p:cNvPr id="36" name="Rectangle 35">
            <a:extLst>
              <a:ext uri="{FF2B5EF4-FFF2-40B4-BE49-F238E27FC236}">
                <a16:creationId xmlns:a16="http://schemas.microsoft.com/office/drawing/2014/main" id="{A9B02738-6280-4C86-BE74-9A67BC62858D}"/>
              </a:ext>
            </a:extLst>
          </p:cNvPr>
          <p:cNvSpPr/>
          <p:nvPr/>
        </p:nvSpPr>
        <p:spPr>
          <a:xfrm>
            <a:off x="1600280" y="3588512"/>
            <a:ext cx="381383" cy="1018603"/>
          </a:xfrm>
          <a:prstGeom prst="rect">
            <a:avLst/>
          </a:prstGeom>
          <a:solidFill>
            <a:srgbClr val="2F2F2F"/>
          </a:solidFill>
          <a:ln w="12700" cap="flat" cmpd="sng" algn="ctr">
            <a:noFill/>
            <a:prstDash val="solid"/>
            <a:miter lim="800000"/>
          </a:ln>
          <a:effectLst/>
        </p:spPr>
        <p:txBody>
          <a:bodyPr vert="vert270" rtlCol="0" anchor="ct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WAC</a:t>
            </a:r>
          </a:p>
        </p:txBody>
      </p:sp>
      <p:sp>
        <p:nvSpPr>
          <p:cNvPr id="37" name="Rectangle 36">
            <a:extLst>
              <a:ext uri="{FF2B5EF4-FFF2-40B4-BE49-F238E27FC236}">
                <a16:creationId xmlns:a16="http://schemas.microsoft.com/office/drawing/2014/main" id="{1C6DE986-143F-4E2D-9A15-C778CDECFF92}"/>
              </a:ext>
            </a:extLst>
          </p:cNvPr>
          <p:cNvSpPr/>
          <p:nvPr/>
        </p:nvSpPr>
        <p:spPr>
          <a:xfrm>
            <a:off x="617408" y="3599755"/>
            <a:ext cx="381383" cy="1007360"/>
          </a:xfrm>
          <a:prstGeom prst="rect">
            <a:avLst/>
          </a:prstGeom>
          <a:solidFill>
            <a:srgbClr val="2F2F2F"/>
          </a:solidFill>
          <a:ln w="12700" cap="flat" cmpd="sng" algn="ctr">
            <a:noFill/>
            <a:prstDash val="solid"/>
            <a:miter lim="800000"/>
          </a:ln>
          <a:effectLst/>
        </p:spPr>
        <p:txBody>
          <a:bodyPr vert="vert270" rtlCol="0" anchor="ct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Other Workloads</a:t>
            </a:r>
          </a:p>
        </p:txBody>
      </p:sp>
      <p:sp>
        <p:nvSpPr>
          <p:cNvPr id="49" name="Rectangle 48">
            <a:extLst>
              <a:ext uri="{FF2B5EF4-FFF2-40B4-BE49-F238E27FC236}">
                <a16:creationId xmlns:a16="http://schemas.microsoft.com/office/drawing/2014/main" id="{BC7BF42E-A0DF-4831-814A-45E4E88360B7}"/>
              </a:ext>
            </a:extLst>
          </p:cNvPr>
          <p:cNvSpPr/>
          <p:nvPr/>
        </p:nvSpPr>
        <p:spPr>
          <a:xfrm>
            <a:off x="5942546" y="4768749"/>
            <a:ext cx="970343" cy="397573"/>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Connectors</a:t>
            </a:r>
          </a:p>
        </p:txBody>
      </p:sp>
      <p:sp>
        <p:nvSpPr>
          <p:cNvPr id="54" name="TextBox 53">
            <a:extLst>
              <a:ext uri="{FF2B5EF4-FFF2-40B4-BE49-F238E27FC236}">
                <a16:creationId xmlns:a16="http://schemas.microsoft.com/office/drawing/2014/main" id="{C40BDBC9-9C4D-4AEE-BD91-DD8CD2D643A5}"/>
              </a:ext>
            </a:extLst>
          </p:cNvPr>
          <p:cNvSpPr txBox="1"/>
          <p:nvPr/>
        </p:nvSpPr>
        <p:spPr>
          <a:xfrm>
            <a:off x="8439276" y="2959981"/>
            <a:ext cx="1175132" cy="461665"/>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Audio / </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ea typeface="+mn-ea"/>
                <a:cs typeface="+mn-cs"/>
              </a:rPr>
              <a:t>video</a:t>
            </a:r>
          </a:p>
        </p:txBody>
      </p:sp>
      <p:sp>
        <p:nvSpPr>
          <p:cNvPr id="55" name="Rectangle 54">
            <a:extLst>
              <a:ext uri="{FF2B5EF4-FFF2-40B4-BE49-F238E27FC236}">
                <a16:creationId xmlns:a16="http://schemas.microsoft.com/office/drawing/2014/main" id="{37D2EA86-B0DF-491F-95C7-E909BB5A38AF}"/>
              </a:ext>
            </a:extLst>
          </p:cNvPr>
          <p:cNvSpPr/>
          <p:nvPr/>
        </p:nvSpPr>
        <p:spPr>
          <a:xfrm>
            <a:off x="7640859" y="5474952"/>
            <a:ext cx="1051560" cy="403391"/>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Search</a:t>
            </a:r>
          </a:p>
        </p:txBody>
      </p:sp>
      <p:cxnSp>
        <p:nvCxnSpPr>
          <p:cNvPr id="64" name="Straight Connector 63">
            <a:extLst>
              <a:ext uri="{FF2B5EF4-FFF2-40B4-BE49-F238E27FC236}">
                <a16:creationId xmlns:a16="http://schemas.microsoft.com/office/drawing/2014/main" id="{527E7F3D-4E2E-45B7-918C-B17D92A8DB69}"/>
              </a:ext>
            </a:extLst>
          </p:cNvPr>
          <p:cNvCxnSpPr>
            <a:cxnSpLocks/>
            <a:stCxn id="82" idx="3"/>
            <a:endCxn id="66" idx="1"/>
          </p:cNvCxnSpPr>
          <p:nvPr/>
        </p:nvCxnSpPr>
        <p:spPr>
          <a:xfrm>
            <a:off x="9778160" y="6139362"/>
            <a:ext cx="874155" cy="527"/>
          </a:xfrm>
          <a:prstGeom prst="line">
            <a:avLst/>
          </a:prstGeom>
          <a:noFill/>
          <a:ln w="12700" cap="flat" cmpd="sng" algn="ctr">
            <a:solidFill>
              <a:schemeClr val="tx2"/>
            </a:solidFill>
            <a:prstDash val="sysDash"/>
            <a:miter lim="800000"/>
          </a:ln>
          <a:effectLst/>
        </p:spPr>
      </p:cxnSp>
      <p:sp>
        <p:nvSpPr>
          <p:cNvPr id="65" name="Rectangle 64">
            <a:extLst>
              <a:ext uri="{FF2B5EF4-FFF2-40B4-BE49-F238E27FC236}">
                <a16:creationId xmlns:a16="http://schemas.microsoft.com/office/drawing/2014/main" id="{62CFDEA6-C144-4781-BF8B-DF1F51168B14}"/>
              </a:ext>
            </a:extLst>
          </p:cNvPr>
          <p:cNvSpPr/>
          <p:nvPr/>
        </p:nvSpPr>
        <p:spPr>
          <a:xfrm>
            <a:off x="8726600" y="5486186"/>
            <a:ext cx="1051560" cy="403391"/>
          </a:xfrm>
          <a:prstGeom prst="rect">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Notification service</a:t>
            </a:r>
          </a:p>
        </p:txBody>
      </p:sp>
      <p:sp>
        <p:nvSpPr>
          <p:cNvPr id="66" name="Rectangle 65">
            <a:extLst>
              <a:ext uri="{FF2B5EF4-FFF2-40B4-BE49-F238E27FC236}">
                <a16:creationId xmlns:a16="http://schemas.microsoft.com/office/drawing/2014/main" id="{FC16FA1D-5957-49E2-A920-8B05B9CD52EF}"/>
              </a:ext>
            </a:extLst>
          </p:cNvPr>
          <p:cNvSpPr/>
          <p:nvPr/>
        </p:nvSpPr>
        <p:spPr>
          <a:xfrm>
            <a:off x="10652315" y="5938721"/>
            <a:ext cx="982618" cy="402336"/>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SMTP</a:t>
            </a:r>
          </a:p>
        </p:txBody>
      </p:sp>
      <p:cxnSp>
        <p:nvCxnSpPr>
          <p:cNvPr id="67" name="Straight Connector 66">
            <a:extLst>
              <a:ext uri="{FF2B5EF4-FFF2-40B4-BE49-F238E27FC236}">
                <a16:creationId xmlns:a16="http://schemas.microsoft.com/office/drawing/2014/main" id="{16609F4E-98D6-4A02-9F1F-67F3C1993090}"/>
              </a:ext>
            </a:extLst>
          </p:cNvPr>
          <p:cNvCxnSpPr/>
          <p:nvPr/>
        </p:nvCxnSpPr>
        <p:spPr>
          <a:xfrm flipV="1">
            <a:off x="2776021" y="2434962"/>
            <a:ext cx="0" cy="1417588"/>
          </a:xfrm>
          <a:prstGeom prst="line">
            <a:avLst/>
          </a:prstGeom>
          <a:noFill/>
          <a:ln w="12700" cap="flat" cmpd="sng" algn="ctr">
            <a:solidFill>
              <a:schemeClr val="tx2"/>
            </a:solidFill>
            <a:prstDash val="sysDash"/>
            <a:miter lim="800000"/>
          </a:ln>
          <a:effectLst/>
        </p:spPr>
      </p:cxnSp>
      <p:sp>
        <p:nvSpPr>
          <p:cNvPr id="78" name="Rectangle 77">
            <a:extLst>
              <a:ext uri="{FF2B5EF4-FFF2-40B4-BE49-F238E27FC236}">
                <a16:creationId xmlns:a16="http://schemas.microsoft.com/office/drawing/2014/main" id="{19A1982D-D245-4F7D-AD14-4FE472D4380F}"/>
              </a:ext>
            </a:extLst>
          </p:cNvPr>
          <p:cNvSpPr/>
          <p:nvPr/>
        </p:nvSpPr>
        <p:spPr>
          <a:xfrm>
            <a:off x="2583153" y="3588512"/>
            <a:ext cx="381383" cy="1018604"/>
          </a:xfrm>
          <a:prstGeom prst="rect">
            <a:avLst/>
          </a:prstGeom>
          <a:solidFill>
            <a:srgbClr val="2F2F2F"/>
          </a:solidFill>
          <a:ln w="12700" cap="flat" cmpd="sng" algn="ctr">
            <a:noFill/>
            <a:prstDash val="solid"/>
            <a:miter lim="800000"/>
          </a:ln>
          <a:effectLst/>
        </p:spPr>
        <p:txBody>
          <a:bodyPr vert="vert270" rtlCol="0" anchor="ct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SharePoint</a:t>
            </a:r>
          </a:p>
        </p:txBody>
      </p:sp>
      <p:sp>
        <p:nvSpPr>
          <p:cNvPr id="29" name="Rectangle 28">
            <a:extLst>
              <a:ext uri="{FF2B5EF4-FFF2-40B4-BE49-F238E27FC236}">
                <a16:creationId xmlns:a16="http://schemas.microsoft.com/office/drawing/2014/main" id="{02E8491C-273D-4376-8CDD-A78DAB3FFB1B}"/>
              </a:ext>
            </a:extLst>
          </p:cNvPr>
          <p:cNvSpPr/>
          <p:nvPr/>
        </p:nvSpPr>
        <p:spPr>
          <a:xfrm>
            <a:off x="6948338" y="4760543"/>
            <a:ext cx="91440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r>
              <a:rPr lang="en-US" sz="1200" kern="0">
                <a:solidFill>
                  <a:schemeClr val="bg2"/>
                </a:solidFill>
              </a:rPr>
              <a:t>Publish / Subscribe</a:t>
            </a:r>
          </a:p>
        </p:txBody>
      </p:sp>
      <p:sp>
        <p:nvSpPr>
          <p:cNvPr id="47" name="Rectangle 46">
            <a:extLst>
              <a:ext uri="{FF2B5EF4-FFF2-40B4-BE49-F238E27FC236}">
                <a16:creationId xmlns:a16="http://schemas.microsoft.com/office/drawing/2014/main" id="{41E3602B-9F06-4D96-93C6-D4A29DE94402}"/>
              </a:ext>
            </a:extLst>
          </p:cNvPr>
          <p:cNvSpPr/>
          <p:nvPr/>
        </p:nvSpPr>
        <p:spPr>
          <a:xfrm>
            <a:off x="5483351" y="5486186"/>
            <a:ext cx="105156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2"/>
                </a:solidFill>
                <a:effectLst/>
                <a:uLnTx/>
                <a:uFillTx/>
                <a:ea typeface="+mn-ea"/>
                <a:cs typeface="+mn-cs"/>
              </a:rPr>
              <a:t>Push Notifications</a:t>
            </a:r>
          </a:p>
        </p:txBody>
      </p:sp>
      <p:cxnSp>
        <p:nvCxnSpPr>
          <p:cNvPr id="92" name="Straight Connector 91">
            <a:extLst>
              <a:ext uri="{FF2B5EF4-FFF2-40B4-BE49-F238E27FC236}">
                <a16:creationId xmlns:a16="http://schemas.microsoft.com/office/drawing/2014/main" id="{3D9EFF3C-DD46-3B43-97E4-1C3E48C26300}"/>
              </a:ext>
            </a:extLst>
          </p:cNvPr>
          <p:cNvCxnSpPr>
            <a:cxnSpLocks/>
            <a:stCxn id="52" idx="0"/>
          </p:cNvCxnSpPr>
          <p:nvPr/>
        </p:nvCxnSpPr>
        <p:spPr>
          <a:xfrm flipH="1" flipV="1">
            <a:off x="8439276" y="2197321"/>
            <a:ext cx="1" cy="1385650"/>
          </a:xfrm>
          <a:prstGeom prst="line">
            <a:avLst/>
          </a:prstGeom>
          <a:noFill/>
          <a:ln w="12700" cap="flat" cmpd="sng" algn="ctr">
            <a:solidFill>
              <a:schemeClr val="tx2"/>
            </a:solidFill>
            <a:prstDash val="sysDash"/>
            <a:miter lim="800000"/>
          </a:ln>
          <a:effectLst/>
        </p:spPr>
      </p:cxnSp>
      <p:cxnSp>
        <p:nvCxnSpPr>
          <p:cNvPr id="101" name="Straight Connector 100">
            <a:extLst>
              <a:ext uri="{FF2B5EF4-FFF2-40B4-BE49-F238E27FC236}">
                <a16:creationId xmlns:a16="http://schemas.microsoft.com/office/drawing/2014/main" id="{6C07EAB8-5756-0C49-9235-DD9FD1D7A214}"/>
              </a:ext>
            </a:extLst>
          </p:cNvPr>
          <p:cNvCxnSpPr>
            <a:cxnSpLocks/>
          </p:cNvCxnSpPr>
          <p:nvPr/>
        </p:nvCxnSpPr>
        <p:spPr>
          <a:xfrm flipV="1">
            <a:off x="4142346" y="3726836"/>
            <a:ext cx="1380027" cy="1"/>
          </a:xfrm>
          <a:prstGeom prst="line">
            <a:avLst/>
          </a:prstGeom>
          <a:noFill/>
          <a:ln w="12700" cap="flat" cmpd="sng" algn="ctr">
            <a:solidFill>
              <a:schemeClr val="tx2"/>
            </a:solidFill>
            <a:prstDash val="sysDash"/>
            <a:miter lim="800000"/>
          </a:ln>
          <a:effectLst/>
        </p:spPr>
      </p:cxnSp>
      <p:cxnSp>
        <p:nvCxnSpPr>
          <p:cNvPr id="104" name="Straight Connector 103">
            <a:extLst>
              <a:ext uri="{FF2B5EF4-FFF2-40B4-BE49-F238E27FC236}">
                <a16:creationId xmlns:a16="http://schemas.microsoft.com/office/drawing/2014/main" id="{AFB53027-FF1B-8945-A9CD-F0A763CA9520}"/>
              </a:ext>
            </a:extLst>
          </p:cNvPr>
          <p:cNvCxnSpPr>
            <a:cxnSpLocks/>
          </p:cNvCxnSpPr>
          <p:nvPr/>
        </p:nvCxnSpPr>
        <p:spPr>
          <a:xfrm flipV="1">
            <a:off x="4142346" y="4098523"/>
            <a:ext cx="1380027" cy="1"/>
          </a:xfrm>
          <a:prstGeom prst="line">
            <a:avLst/>
          </a:prstGeom>
          <a:noFill/>
          <a:ln w="12700" cap="flat" cmpd="sng" algn="ctr">
            <a:solidFill>
              <a:schemeClr val="tx2"/>
            </a:solidFill>
            <a:prstDash val="sysDash"/>
            <a:miter lim="800000"/>
          </a:ln>
          <a:effectLst/>
        </p:spPr>
      </p:cxnSp>
      <p:cxnSp>
        <p:nvCxnSpPr>
          <p:cNvPr id="105" name="Straight Connector 104">
            <a:extLst>
              <a:ext uri="{FF2B5EF4-FFF2-40B4-BE49-F238E27FC236}">
                <a16:creationId xmlns:a16="http://schemas.microsoft.com/office/drawing/2014/main" id="{808EEB96-F368-D143-9831-533F925DA0EF}"/>
              </a:ext>
            </a:extLst>
          </p:cNvPr>
          <p:cNvCxnSpPr>
            <a:cxnSpLocks/>
          </p:cNvCxnSpPr>
          <p:nvPr/>
        </p:nvCxnSpPr>
        <p:spPr>
          <a:xfrm flipV="1">
            <a:off x="4142346" y="4470210"/>
            <a:ext cx="1380027" cy="1"/>
          </a:xfrm>
          <a:prstGeom prst="line">
            <a:avLst/>
          </a:prstGeom>
          <a:noFill/>
          <a:ln w="12700" cap="flat" cmpd="sng" algn="ctr">
            <a:solidFill>
              <a:schemeClr val="tx2"/>
            </a:solidFill>
            <a:prstDash val="sysDash"/>
            <a:miter lim="800000"/>
          </a:ln>
          <a:effectLst/>
        </p:spPr>
      </p:cxnSp>
      <p:sp>
        <p:nvSpPr>
          <p:cNvPr id="8" name="Rectangle 7">
            <a:extLst>
              <a:ext uri="{FF2B5EF4-FFF2-40B4-BE49-F238E27FC236}">
                <a16:creationId xmlns:a16="http://schemas.microsoft.com/office/drawing/2014/main" id="{DBB6A138-0634-4818-883A-3D60588F5701}"/>
              </a:ext>
            </a:extLst>
          </p:cNvPr>
          <p:cNvSpPr/>
          <p:nvPr/>
        </p:nvSpPr>
        <p:spPr>
          <a:xfrm>
            <a:off x="3073136" y="4340014"/>
            <a:ext cx="1298847" cy="260392"/>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Exchange</a:t>
            </a:r>
          </a:p>
        </p:txBody>
      </p:sp>
      <p:sp>
        <p:nvSpPr>
          <p:cNvPr id="56" name="Rectangle 55">
            <a:extLst>
              <a:ext uri="{FF2B5EF4-FFF2-40B4-BE49-F238E27FC236}">
                <a16:creationId xmlns:a16="http://schemas.microsoft.com/office/drawing/2014/main" id="{65FD4668-455B-4E8D-8737-3FB158CB5895}"/>
              </a:ext>
            </a:extLst>
          </p:cNvPr>
          <p:cNvSpPr/>
          <p:nvPr/>
        </p:nvSpPr>
        <p:spPr>
          <a:xfrm>
            <a:off x="3066173" y="3586223"/>
            <a:ext cx="1286050" cy="281226"/>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2"/>
                </a:solidFill>
                <a:effectLst/>
                <a:uLnTx/>
                <a:uFillTx/>
                <a:ea typeface="+mn-ea"/>
                <a:cs typeface="+mn-cs"/>
              </a:rPr>
              <a:t>Experimentation</a:t>
            </a:r>
          </a:p>
        </p:txBody>
      </p:sp>
      <p:sp>
        <p:nvSpPr>
          <p:cNvPr id="59" name="Rectangle 58">
            <a:extLst>
              <a:ext uri="{FF2B5EF4-FFF2-40B4-BE49-F238E27FC236}">
                <a16:creationId xmlns:a16="http://schemas.microsoft.com/office/drawing/2014/main" id="{F454396B-2B99-4E4A-8A83-91C6463FDF14}"/>
              </a:ext>
            </a:extLst>
          </p:cNvPr>
          <p:cNvSpPr/>
          <p:nvPr/>
        </p:nvSpPr>
        <p:spPr>
          <a:xfrm>
            <a:off x="3073136" y="3964503"/>
            <a:ext cx="1307333" cy="268927"/>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ea typeface="+mn-ea"/>
                <a:cs typeface="+mn-cs"/>
              </a:rPr>
              <a:t>MRU</a:t>
            </a:r>
          </a:p>
        </p:txBody>
      </p:sp>
      <p:sp>
        <p:nvSpPr>
          <p:cNvPr id="61" name="Rectangle 60">
            <a:extLst>
              <a:ext uri="{FF2B5EF4-FFF2-40B4-BE49-F238E27FC236}">
                <a16:creationId xmlns:a16="http://schemas.microsoft.com/office/drawing/2014/main" id="{D316513D-AB7C-45F9-9845-63A8B083ED0E}"/>
              </a:ext>
            </a:extLst>
          </p:cNvPr>
          <p:cNvSpPr/>
          <p:nvPr/>
        </p:nvSpPr>
        <p:spPr>
          <a:xfrm>
            <a:off x="5445383" y="3589840"/>
            <a:ext cx="914400" cy="1075710"/>
          </a:xfrm>
          <a:prstGeom prst="rect">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Teams services</a:t>
            </a:r>
          </a:p>
        </p:txBody>
      </p:sp>
      <p:sp>
        <p:nvSpPr>
          <p:cNvPr id="52" name="Rectangle 51">
            <a:extLst>
              <a:ext uri="{FF2B5EF4-FFF2-40B4-BE49-F238E27FC236}">
                <a16:creationId xmlns:a16="http://schemas.microsoft.com/office/drawing/2014/main" id="{C5D3E11B-5D44-4967-B833-422039CE6CA3}"/>
              </a:ext>
            </a:extLst>
          </p:cNvPr>
          <p:cNvSpPr/>
          <p:nvPr/>
        </p:nvSpPr>
        <p:spPr>
          <a:xfrm>
            <a:off x="7982077" y="3582971"/>
            <a:ext cx="914400" cy="1069848"/>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2"/>
                </a:solidFill>
                <a:effectLst/>
                <a:uLnTx/>
                <a:uFillTx/>
                <a:ea typeface="+mn-ea"/>
                <a:cs typeface="+mn-cs"/>
              </a:rPr>
              <a:t>Calling /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2"/>
              </a:solidFill>
              <a:effectLst/>
              <a:uLnTx/>
              <a:uFillTx/>
              <a:ea typeface="+mn-ea"/>
              <a:cs typeface="+mn-cs"/>
            </a:endParaRPr>
          </a:p>
        </p:txBody>
      </p:sp>
      <p:sp>
        <p:nvSpPr>
          <p:cNvPr id="81" name="Rectangle 80">
            <a:extLst>
              <a:ext uri="{FF2B5EF4-FFF2-40B4-BE49-F238E27FC236}">
                <a16:creationId xmlns:a16="http://schemas.microsoft.com/office/drawing/2014/main" id="{97F4E752-7576-413A-B796-356BEE5247E6}"/>
              </a:ext>
            </a:extLst>
          </p:cNvPr>
          <p:cNvSpPr/>
          <p:nvPr/>
        </p:nvSpPr>
        <p:spPr>
          <a:xfrm>
            <a:off x="8068874" y="4403688"/>
            <a:ext cx="681464" cy="162782"/>
          </a:xfrm>
          <a:prstGeom prst="rect">
            <a:avLst/>
          </a:prstGeom>
          <a:solidFill>
            <a:schemeClr val="bg1"/>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ea typeface="+mn-ea"/>
                <a:cs typeface="+mn-cs"/>
              </a:rPr>
              <a:t>PSTN</a:t>
            </a:r>
          </a:p>
        </p:txBody>
      </p:sp>
      <p:sp>
        <p:nvSpPr>
          <p:cNvPr id="68" name="Rounded Rectangle 6">
            <a:extLst>
              <a:ext uri="{FF2B5EF4-FFF2-40B4-BE49-F238E27FC236}">
                <a16:creationId xmlns:a16="http://schemas.microsoft.com/office/drawing/2014/main" id="{0B6FB8B5-27AB-4CDC-955F-5A70A6523583}"/>
              </a:ext>
            </a:extLst>
          </p:cNvPr>
          <p:cNvSpPr/>
          <p:nvPr/>
        </p:nvSpPr>
        <p:spPr>
          <a:xfrm>
            <a:off x="446173" y="1256347"/>
            <a:ext cx="9860116" cy="1167381"/>
          </a:xfrm>
          <a:prstGeom prst="roundRect">
            <a:avLst>
              <a:gd name="adj" fmla="val 0"/>
            </a:avLst>
          </a:prstGeom>
          <a:solidFill>
            <a:schemeClr val="bg1">
              <a:lumMod val="85000"/>
            </a:schemeClr>
          </a:solidFill>
          <a:ln w="12700" cap="flat" cmpd="sng" algn="ctr">
            <a:solidFill>
              <a:schemeClr val="accent6"/>
            </a:solidFill>
            <a:prstDash val="solid"/>
            <a:miter lim="800000"/>
          </a:ln>
          <a:effectLst/>
        </p:spPr>
        <p:txBody>
          <a:bodyPr rtlCol="0" anchor="t"/>
          <a:lstStyle/>
          <a:p>
            <a:pPr lvl="0" algn="ctr" defTabSz="896386">
              <a:defRPr/>
            </a:pPr>
            <a:r>
              <a:rPr lang="en-US" sz="1400" b="1" kern="0">
                <a:solidFill>
                  <a:srgbClr val="2F2F2F"/>
                </a:solidFill>
                <a:cs typeface="Segoe UI Light" panose="020B0502040204020203" pitchFamily="34" charset="0"/>
              </a:rPr>
              <a:t>Teams Clients</a:t>
            </a:r>
          </a:p>
        </p:txBody>
      </p:sp>
      <p:sp>
        <p:nvSpPr>
          <p:cNvPr id="69" name="Rounded Rectangle 13">
            <a:extLst>
              <a:ext uri="{FF2B5EF4-FFF2-40B4-BE49-F238E27FC236}">
                <a16:creationId xmlns:a16="http://schemas.microsoft.com/office/drawing/2014/main" id="{D390AE97-90A3-4093-9312-000246C41BD0}"/>
              </a:ext>
            </a:extLst>
          </p:cNvPr>
          <p:cNvSpPr/>
          <p:nvPr/>
        </p:nvSpPr>
        <p:spPr>
          <a:xfrm>
            <a:off x="4041173" y="1615209"/>
            <a:ext cx="1239496"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Desktop</a:t>
            </a:r>
          </a:p>
        </p:txBody>
      </p:sp>
      <p:sp>
        <p:nvSpPr>
          <p:cNvPr id="70" name="Rounded Rectangle 14">
            <a:extLst>
              <a:ext uri="{FF2B5EF4-FFF2-40B4-BE49-F238E27FC236}">
                <a16:creationId xmlns:a16="http://schemas.microsoft.com/office/drawing/2014/main" id="{0BA80F2F-5EB1-4B7E-A4A2-F5B566BD7A76}"/>
              </a:ext>
            </a:extLst>
          </p:cNvPr>
          <p:cNvSpPr/>
          <p:nvPr/>
        </p:nvSpPr>
        <p:spPr>
          <a:xfrm>
            <a:off x="5489241" y="1615209"/>
            <a:ext cx="1239496"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iOS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App</a:t>
            </a:r>
          </a:p>
        </p:txBody>
      </p:sp>
      <p:sp>
        <p:nvSpPr>
          <p:cNvPr id="71" name="Rounded Rectangle 15">
            <a:extLst>
              <a:ext uri="{FF2B5EF4-FFF2-40B4-BE49-F238E27FC236}">
                <a16:creationId xmlns:a16="http://schemas.microsoft.com/office/drawing/2014/main" id="{306719EE-C216-4E40-B9C7-AEED17CD05CB}"/>
              </a:ext>
            </a:extLst>
          </p:cNvPr>
          <p:cNvSpPr/>
          <p:nvPr/>
        </p:nvSpPr>
        <p:spPr>
          <a:xfrm>
            <a:off x="6917991" y="1615209"/>
            <a:ext cx="1239496"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Android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App</a:t>
            </a:r>
          </a:p>
        </p:txBody>
      </p:sp>
      <p:sp>
        <p:nvSpPr>
          <p:cNvPr id="73" name="Rounded Rectangle 17">
            <a:extLst>
              <a:ext uri="{FF2B5EF4-FFF2-40B4-BE49-F238E27FC236}">
                <a16:creationId xmlns:a16="http://schemas.microsoft.com/office/drawing/2014/main" id="{8D28D855-3DEF-4798-A790-0B331DD3B4AB}"/>
              </a:ext>
            </a:extLst>
          </p:cNvPr>
          <p:cNvSpPr/>
          <p:nvPr/>
        </p:nvSpPr>
        <p:spPr>
          <a:xfrm>
            <a:off x="4253483" y="1908911"/>
            <a:ext cx="814875" cy="255334"/>
          </a:xfrm>
          <a:prstGeom prst="roundRect">
            <a:avLst>
              <a:gd name="adj" fmla="val 0"/>
            </a:avLst>
          </a:prstGeom>
          <a:solidFill>
            <a:schemeClr val="bg1"/>
          </a:solidFill>
          <a:ln w="12700" cap="flat" cmpd="sng" algn="ctr">
            <a:noFill/>
            <a:prstDash val="solid"/>
            <a:miter lim="800000"/>
          </a:ln>
          <a:effectLst/>
        </p:spPr>
        <p:txBody>
          <a:bodyPr rtlCol="0" anchor="ctr"/>
          <a:lstStyle/>
          <a:p>
            <a:pPr algn="ctr" defTabSz="896386"/>
            <a:r>
              <a:rPr lang="en-US" sz="1200" kern="0"/>
              <a:t>Electron</a:t>
            </a:r>
          </a:p>
        </p:txBody>
      </p:sp>
      <p:sp>
        <p:nvSpPr>
          <p:cNvPr id="77" name="Rounded Rectangle 12">
            <a:extLst>
              <a:ext uri="{FF2B5EF4-FFF2-40B4-BE49-F238E27FC236}">
                <a16:creationId xmlns:a16="http://schemas.microsoft.com/office/drawing/2014/main" id="{E04AE630-09FF-4270-B84F-9AEFD1504A5C}"/>
              </a:ext>
            </a:extLst>
          </p:cNvPr>
          <p:cNvSpPr/>
          <p:nvPr/>
        </p:nvSpPr>
        <p:spPr>
          <a:xfrm>
            <a:off x="2631414" y="1615209"/>
            <a:ext cx="1239496"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Web</a:t>
            </a:r>
          </a:p>
        </p:txBody>
      </p:sp>
      <p:cxnSp>
        <p:nvCxnSpPr>
          <p:cNvPr id="39" name="Straight Connector 38">
            <a:extLst>
              <a:ext uri="{FF2B5EF4-FFF2-40B4-BE49-F238E27FC236}">
                <a16:creationId xmlns:a16="http://schemas.microsoft.com/office/drawing/2014/main" id="{5D906A08-9735-3449-834C-BA6DF8DF654E}"/>
              </a:ext>
            </a:extLst>
          </p:cNvPr>
          <p:cNvCxnSpPr>
            <a:cxnSpLocks/>
            <a:stCxn id="77" idx="3"/>
            <a:endCxn id="69" idx="1"/>
          </p:cNvCxnSpPr>
          <p:nvPr/>
        </p:nvCxnSpPr>
        <p:spPr>
          <a:xfrm>
            <a:off x="3870910" y="1935249"/>
            <a:ext cx="170263" cy="0"/>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98ECCE49-20F9-AD4E-B9E7-AB64E536B439}"/>
              </a:ext>
            </a:extLst>
          </p:cNvPr>
          <p:cNvCxnSpPr>
            <a:cxnSpLocks/>
            <a:stCxn id="49" idx="0"/>
          </p:cNvCxnSpPr>
          <p:nvPr/>
        </p:nvCxnSpPr>
        <p:spPr>
          <a:xfrm rot="5400000" flipH="1" flipV="1">
            <a:off x="6598585" y="4428614"/>
            <a:ext cx="169268" cy="511002"/>
          </a:xfrm>
          <a:prstGeom prst="bentConnector2">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A4B4656-D4CD-4093-A076-5A62246971CF}"/>
              </a:ext>
            </a:extLst>
          </p:cNvPr>
          <p:cNvSpPr/>
          <p:nvPr/>
        </p:nvSpPr>
        <p:spPr>
          <a:xfrm>
            <a:off x="6948338" y="3588887"/>
            <a:ext cx="914400" cy="107571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2"/>
                </a:solidFill>
                <a:effectLst/>
                <a:uLnTx/>
                <a:uFillTx/>
                <a:ea typeface="+mn-ea"/>
                <a:cs typeface="+mn-cs"/>
              </a:rPr>
              <a:t>Chat &amp; Presence services</a:t>
            </a:r>
          </a:p>
        </p:txBody>
      </p:sp>
      <p:sp>
        <p:nvSpPr>
          <p:cNvPr id="74" name="Rectangle 73">
            <a:extLst>
              <a:ext uri="{FF2B5EF4-FFF2-40B4-BE49-F238E27FC236}">
                <a16:creationId xmlns:a16="http://schemas.microsoft.com/office/drawing/2014/main" id="{B38DEEE7-7F03-472A-9FA9-DD854AC05C12}"/>
              </a:ext>
            </a:extLst>
          </p:cNvPr>
          <p:cNvSpPr/>
          <p:nvPr/>
        </p:nvSpPr>
        <p:spPr>
          <a:xfrm>
            <a:off x="6562105" y="5480305"/>
            <a:ext cx="1051560" cy="403391"/>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a:solidFill>
                  <a:prstClr val="white"/>
                </a:solidFill>
              </a:rPr>
              <a:t>Exchange</a:t>
            </a:r>
          </a:p>
        </p:txBody>
      </p:sp>
      <p:sp>
        <p:nvSpPr>
          <p:cNvPr id="76" name="Rectangle 75">
            <a:extLst>
              <a:ext uri="{FF2B5EF4-FFF2-40B4-BE49-F238E27FC236}">
                <a16:creationId xmlns:a16="http://schemas.microsoft.com/office/drawing/2014/main" id="{7A1FECB9-02CD-4455-BC7B-CC40CC3113BD}"/>
              </a:ext>
            </a:extLst>
          </p:cNvPr>
          <p:cNvSpPr/>
          <p:nvPr/>
        </p:nvSpPr>
        <p:spPr>
          <a:xfrm>
            <a:off x="6562105" y="5965074"/>
            <a:ext cx="1051560" cy="403391"/>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a:solidFill>
                  <a:prstClr val="white"/>
                </a:solidFill>
              </a:rPr>
              <a:t>Information Protection</a:t>
            </a:r>
          </a:p>
        </p:txBody>
      </p:sp>
      <p:cxnSp>
        <p:nvCxnSpPr>
          <p:cNvPr id="79" name="Elbow Connector 114">
            <a:extLst>
              <a:ext uri="{FF2B5EF4-FFF2-40B4-BE49-F238E27FC236}">
                <a16:creationId xmlns:a16="http://schemas.microsoft.com/office/drawing/2014/main" id="{ACD6B95A-0AD3-43FC-83E4-29E76C695A35}"/>
              </a:ext>
            </a:extLst>
          </p:cNvPr>
          <p:cNvCxnSpPr>
            <a:cxnSpLocks/>
            <a:stCxn id="47" idx="0"/>
            <a:endCxn id="29" idx="2"/>
          </p:cNvCxnSpPr>
          <p:nvPr/>
        </p:nvCxnSpPr>
        <p:spPr>
          <a:xfrm rot="5400000" flipH="1" flipV="1">
            <a:off x="6546208" y="4626857"/>
            <a:ext cx="322252" cy="1396407"/>
          </a:xfrm>
          <a:prstGeom prst="bentConnector3">
            <a:avLst>
              <a:gd name="adj1" fmla="val 50000"/>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Elbow Connector 114">
            <a:extLst>
              <a:ext uri="{FF2B5EF4-FFF2-40B4-BE49-F238E27FC236}">
                <a16:creationId xmlns:a16="http://schemas.microsoft.com/office/drawing/2014/main" id="{EF0D68BF-93E5-4075-A84F-072AD3490F50}"/>
              </a:ext>
            </a:extLst>
          </p:cNvPr>
          <p:cNvCxnSpPr>
            <a:cxnSpLocks/>
            <a:stCxn id="74" idx="0"/>
            <a:endCxn id="29" idx="2"/>
          </p:cNvCxnSpPr>
          <p:nvPr/>
        </p:nvCxnSpPr>
        <p:spPr>
          <a:xfrm rot="5400000" flipH="1" flipV="1">
            <a:off x="7088526" y="5163294"/>
            <a:ext cx="316371" cy="317653"/>
          </a:xfrm>
          <a:prstGeom prst="bentConnector3">
            <a:avLst>
              <a:gd name="adj1" fmla="val 50000"/>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Elbow Connector 114">
            <a:extLst>
              <a:ext uri="{FF2B5EF4-FFF2-40B4-BE49-F238E27FC236}">
                <a16:creationId xmlns:a16="http://schemas.microsoft.com/office/drawing/2014/main" id="{1F6507F5-8AFB-4F0C-969E-9C0A3A79DDE0}"/>
              </a:ext>
            </a:extLst>
          </p:cNvPr>
          <p:cNvCxnSpPr>
            <a:cxnSpLocks/>
            <a:stCxn id="55" idx="0"/>
            <a:endCxn id="29" idx="2"/>
          </p:cNvCxnSpPr>
          <p:nvPr/>
        </p:nvCxnSpPr>
        <p:spPr>
          <a:xfrm rot="16200000" flipV="1">
            <a:off x="7630580" y="4938892"/>
            <a:ext cx="311018" cy="761101"/>
          </a:xfrm>
          <a:prstGeom prst="bentConnector3">
            <a:avLst>
              <a:gd name="adj1" fmla="val 50000"/>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Elbow Connector 114">
            <a:extLst>
              <a:ext uri="{FF2B5EF4-FFF2-40B4-BE49-F238E27FC236}">
                <a16:creationId xmlns:a16="http://schemas.microsoft.com/office/drawing/2014/main" id="{B126A204-C725-4DCA-9FBA-849421F6BC4C}"/>
              </a:ext>
            </a:extLst>
          </p:cNvPr>
          <p:cNvCxnSpPr>
            <a:cxnSpLocks/>
            <a:stCxn id="65" idx="0"/>
            <a:endCxn id="29" idx="2"/>
          </p:cNvCxnSpPr>
          <p:nvPr/>
        </p:nvCxnSpPr>
        <p:spPr>
          <a:xfrm rot="16200000" flipV="1">
            <a:off x="8167833" y="4401639"/>
            <a:ext cx="322252" cy="1846842"/>
          </a:xfrm>
          <a:prstGeom prst="bentConnector3">
            <a:avLst>
              <a:gd name="adj1" fmla="val 50000"/>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7D06698-0342-4C17-8281-3D5946719B67}"/>
              </a:ext>
            </a:extLst>
          </p:cNvPr>
          <p:cNvSpPr/>
          <p:nvPr/>
        </p:nvSpPr>
        <p:spPr>
          <a:xfrm>
            <a:off x="4397170" y="5486186"/>
            <a:ext cx="1051560" cy="403391"/>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a:solidFill>
                  <a:prstClr val="white"/>
                </a:solidFill>
              </a:rPr>
              <a:t>Graph Webhook</a:t>
            </a:r>
          </a:p>
        </p:txBody>
      </p:sp>
      <p:cxnSp>
        <p:nvCxnSpPr>
          <p:cNvPr id="94" name="Elbow Connector 114">
            <a:extLst>
              <a:ext uri="{FF2B5EF4-FFF2-40B4-BE49-F238E27FC236}">
                <a16:creationId xmlns:a16="http://schemas.microsoft.com/office/drawing/2014/main" id="{DB5194BD-2D42-4550-A478-3AA87688AC0A}"/>
              </a:ext>
            </a:extLst>
          </p:cNvPr>
          <p:cNvCxnSpPr>
            <a:cxnSpLocks/>
            <a:stCxn id="93" idx="0"/>
            <a:endCxn id="29" idx="2"/>
          </p:cNvCxnSpPr>
          <p:nvPr/>
        </p:nvCxnSpPr>
        <p:spPr>
          <a:xfrm rot="5400000" flipH="1" flipV="1">
            <a:off x="6003118" y="4083766"/>
            <a:ext cx="322252" cy="2482588"/>
          </a:xfrm>
          <a:prstGeom prst="bentConnector3">
            <a:avLst>
              <a:gd name="adj1" fmla="val 50000"/>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945AC579-5BA7-4F7B-BA1B-19418E17C7BA}"/>
              </a:ext>
            </a:extLst>
          </p:cNvPr>
          <p:cNvSpPr/>
          <p:nvPr/>
        </p:nvSpPr>
        <p:spPr>
          <a:xfrm>
            <a:off x="7974797" y="4768750"/>
            <a:ext cx="914400" cy="376353"/>
          </a:xfrm>
          <a:prstGeom prst="rect">
            <a:avLst/>
          </a:prstGeom>
          <a:solidFill>
            <a:srgbClr val="2F2F2F"/>
          </a:solidFill>
          <a:ln w="12700" cap="flat" cmpd="sng" algn="ctr">
            <a:noFill/>
            <a:prstDash val="solid"/>
            <a:miter lim="800000"/>
          </a:ln>
          <a:effectLst/>
        </p:spPr>
        <p:txBody>
          <a:bodyPr rtlCol="0" anchor="ctr"/>
          <a:lstStyle/>
          <a:p>
            <a:pPr algn="ctr" defTabSz="896386"/>
            <a:r>
              <a:rPr lang="en-US" sz="1100" kern="0">
                <a:solidFill>
                  <a:prstClr val="white"/>
                </a:solidFill>
              </a:rPr>
              <a:t>Stream Recording</a:t>
            </a:r>
          </a:p>
        </p:txBody>
      </p:sp>
      <p:sp>
        <p:nvSpPr>
          <p:cNvPr id="116" name="Rectangle 115">
            <a:extLst>
              <a:ext uri="{FF2B5EF4-FFF2-40B4-BE49-F238E27FC236}">
                <a16:creationId xmlns:a16="http://schemas.microsoft.com/office/drawing/2014/main" id="{A71B265A-6A48-421B-890F-E47E3C6EF110}"/>
              </a:ext>
            </a:extLst>
          </p:cNvPr>
          <p:cNvSpPr/>
          <p:nvPr/>
        </p:nvSpPr>
        <p:spPr>
          <a:xfrm>
            <a:off x="7073556" y="4400143"/>
            <a:ext cx="681464" cy="162782"/>
          </a:xfrm>
          <a:prstGeom prst="rect">
            <a:avLst/>
          </a:prstGeom>
          <a:solidFill>
            <a:schemeClr val="bg1"/>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effectLst/>
                <a:uLnTx/>
                <a:uFillTx/>
                <a:ea typeface="+mn-ea"/>
                <a:cs typeface="+mn-cs"/>
              </a:rPr>
              <a:t>Bots</a:t>
            </a:r>
          </a:p>
        </p:txBody>
      </p:sp>
      <p:sp>
        <p:nvSpPr>
          <p:cNvPr id="117" name="Rounded Rectangle 15">
            <a:extLst>
              <a:ext uri="{FF2B5EF4-FFF2-40B4-BE49-F238E27FC236}">
                <a16:creationId xmlns:a16="http://schemas.microsoft.com/office/drawing/2014/main" id="{BF8A0E82-2200-4F5E-8B87-FCEF80159F21}"/>
              </a:ext>
            </a:extLst>
          </p:cNvPr>
          <p:cNvSpPr/>
          <p:nvPr/>
        </p:nvSpPr>
        <p:spPr>
          <a:xfrm>
            <a:off x="8346741" y="1615209"/>
            <a:ext cx="1239496"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Graph API</a:t>
            </a:r>
          </a:p>
        </p:txBody>
      </p:sp>
      <p:cxnSp>
        <p:nvCxnSpPr>
          <p:cNvPr id="126" name="Straight Connector 125">
            <a:extLst>
              <a:ext uri="{FF2B5EF4-FFF2-40B4-BE49-F238E27FC236}">
                <a16:creationId xmlns:a16="http://schemas.microsoft.com/office/drawing/2014/main" id="{620AAB03-FD33-4D85-9B24-5753378E18F7}"/>
              </a:ext>
            </a:extLst>
          </p:cNvPr>
          <p:cNvCxnSpPr>
            <a:cxnSpLocks/>
            <a:stCxn id="74" idx="2"/>
            <a:endCxn id="76" idx="0"/>
          </p:cNvCxnSpPr>
          <p:nvPr/>
        </p:nvCxnSpPr>
        <p:spPr>
          <a:xfrm>
            <a:off x="7087885" y="5883696"/>
            <a:ext cx="0" cy="81378"/>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EB041C5-4E46-4021-8CC5-4FFAA7D34135}"/>
              </a:ext>
            </a:extLst>
          </p:cNvPr>
          <p:cNvSpPr/>
          <p:nvPr/>
        </p:nvSpPr>
        <p:spPr>
          <a:xfrm>
            <a:off x="8726600" y="5937666"/>
            <a:ext cx="1051560" cy="403391"/>
          </a:xfrm>
          <a:prstGeom prst="rect">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914400">
              <a:defRPr/>
            </a:pPr>
            <a:r>
              <a:rPr lang="en-US" sz="1200">
                <a:solidFill>
                  <a:srgbClr val="F1EFED"/>
                </a:solidFill>
              </a:rPr>
              <a:t>Email service</a:t>
            </a:r>
            <a:endParaRPr kumimoji="0" lang="en-US" sz="1200" b="0" i="0" u="none" strike="noStrike" kern="1200" cap="none" spc="0" normalizeH="0" baseline="0" noProof="0">
              <a:ln>
                <a:noFill/>
              </a:ln>
              <a:solidFill>
                <a:srgbClr val="F1EFED"/>
              </a:solidFill>
              <a:effectLst/>
              <a:uLnTx/>
              <a:uFillTx/>
              <a:ea typeface="+mn-ea"/>
              <a:cs typeface="+mn-cs"/>
            </a:endParaRPr>
          </a:p>
        </p:txBody>
      </p:sp>
      <p:cxnSp>
        <p:nvCxnSpPr>
          <p:cNvPr id="83" name="Straight Connector 82">
            <a:extLst>
              <a:ext uri="{FF2B5EF4-FFF2-40B4-BE49-F238E27FC236}">
                <a16:creationId xmlns:a16="http://schemas.microsoft.com/office/drawing/2014/main" id="{83BDEEF9-20CF-4D0B-A2AB-84B6BD1818D7}"/>
              </a:ext>
            </a:extLst>
          </p:cNvPr>
          <p:cNvCxnSpPr>
            <a:cxnSpLocks/>
            <a:endCxn id="82" idx="0"/>
          </p:cNvCxnSpPr>
          <p:nvPr/>
        </p:nvCxnSpPr>
        <p:spPr>
          <a:xfrm flipH="1">
            <a:off x="9252380" y="5889577"/>
            <a:ext cx="2" cy="48089"/>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A54AD32-44F9-4A92-A7BD-C51D7CE5B531}"/>
              </a:ext>
            </a:extLst>
          </p:cNvPr>
          <p:cNvSpPr/>
          <p:nvPr/>
        </p:nvSpPr>
        <p:spPr>
          <a:xfrm>
            <a:off x="9261102" y="4009640"/>
            <a:ext cx="839005" cy="327858"/>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r>
              <a:rPr lang="en-US" sz="1200" kern="0">
                <a:solidFill>
                  <a:schemeClr val="bg2"/>
                </a:solidFill>
              </a:rPr>
              <a:t>Policy</a:t>
            </a:r>
          </a:p>
        </p:txBody>
      </p:sp>
    </p:spTree>
    <p:extLst>
      <p:ext uri="{BB962C8B-B14F-4D97-AF65-F5344CB8AC3E}">
        <p14:creationId xmlns:p14="http://schemas.microsoft.com/office/powerpoint/2010/main" val="2275834189"/>
      </p:ext>
    </p:extLst>
  </p:cSld>
  <p:clrMapOvr>
    <a:masterClrMapping/>
  </p:clrMapOvr>
  <p:transition>
    <p:fade/>
  </p:transition>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26D9D4-2048-437B-B206-58CFE44527B9}"/>
              </a:ext>
            </a:extLst>
          </p:cNvPr>
          <p:cNvSpPr>
            <a:spLocks noGrp="1"/>
          </p:cNvSpPr>
          <p:nvPr>
            <p:ph type="title"/>
          </p:nvPr>
        </p:nvSpPr>
        <p:spPr/>
        <p:txBody>
          <a:bodyPr/>
          <a:lstStyle/>
          <a:p>
            <a:r>
              <a:rPr lang="en-US"/>
              <a:t>Messaging Architecture and Data Storage</a:t>
            </a:r>
          </a:p>
        </p:txBody>
      </p:sp>
    </p:spTree>
    <p:extLst>
      <p:ext uri="{BB962C8B-B14F-4D97-AF65-F5344CB8AC3E}">
        <p14:creationId xmlns:p14="http://schemas.microsoft.com/office/powerpoint/2010/main" val="486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BEF-95F4-4941-B567-F50C340E6064}"/>
              </a:ext>
            </a:extLst>
          </p:cNvPr>
          <p:cNvSpPr>
            <a:spLocks noGrp="1"/>
          </p:cNvSpPr>
          <p:nvPr>
            <p:ph type="title"/>
          </p:nvPr>
        </p:nvSpPr>
        <p:spPr/>
        <p:txBody>
          <a:bodyPr/>
          <a:lstStyle/>
          <a:p>
            <a:r>
              <a:rPr lang="en-US"/>
              <a:t>Messaging (1:1, 1:M, Channels)</a:t>
            </a:r>
          </a:p>
        </p:txBody>
      </p:sp>
      <p:sp>
        <p:nvSpPr>
          <p:cNvPr id="4" name="Rectangle 3">
            <a:extLst>
              <a:ext uri="{FF2B5EF4-FFF2-40B4-BE49-F238E27FC236}">
                <a16:creationId xmlns:a16="http://schemas.microsoft.com/office/drawing/2014/main" id="{F244EB59-9F39-4B46-ADB2-56D720753563}"/>
              </a:ext>
            </a:extLst>
          </p:cNvPr>
          <p:cNvSpPr/>
          <p:nvPr/>
        </p:nvSpPr>
        <p:spPr>
          <a:xfrm>
            <a:off x="2026011" y="1302834"/>
            <a:ext cx="8210056" cy="468971"/>
          </a:xfrm>
          <a:prstGeom prst="rect">
            <a:avLst/>
          </a:prstGeom>
          <a:solidFill>
            <a:srgbClr val="46477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71">
                <a:solidFill>
                  <a:schemeClr val="bg1"/>
                </a:solidFill>
              </a:rPr>
              <a:t>Teams Client</a:t>
            </a:r>
          </a:p>
        </p:txBody>
      </p:sp>
      <p:sp>
        <p:nvSpPr>
          <p:cNvPr id="5" name="Rectangle 4">
            <a:extLst>
              <a:ext uri="{FF2B5EF4-FFF2-40B4-BE49-F238E27FC236}">
                <a16:creationId xmlns:a16="http://schemas.microsoft.com/office/drawing/2014/main" id="{FB51811E-DB1A-4C96-8610-FF920BE48E2F}"/>
              </a:ext>
            </a:extLst>
          </p:cNvPr>
          <p:cNvSpPr/>
          <p:nvPr/>
        </p:nvSpPr>
        <p:spPr>
          <a:xfrm>
            <a:off x="4832323" y="2506180"/>
            <a:ext cx="3976877" cy="2000202"/>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Chat Service</a:t>
            </a:r>
          </a:p>
        </p:txBody>
      </p:sp>
      <p:sp>
        <p:nvSpPr>
          <p:cNvPr id="6" name="Rectangle 5">
            <a:extLst>
              <a:ext uri="{FF2B5EF4-FFF2-40B4-BE49-F238E27FC236}">
                <a16:creationId xmlns:a16="http://schemas.microsoft.com/office/drawing/2014/main" id="{D35E4397-C985-4876-9FF7-322B13528046}"/>
              </a:ext>
            </a:extLst>
          </p:cNvPr>
          <p:cNvSpPr/>
          <p:nvPr/>
        </p:nvSpPr>
        <p:spPr>
          <a:xfrm>
            <a:off x="8930147" y="2506179"/>
            <a:ext cx="1305924" cy="200020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Aggregation service</a:t>
            </a:r>
          </a:p>
        </p:txBody>
      </p:sp>
      <p:sp>
        <p:nvSpPr>
          <p:cNvPr id="30" name="Rectangle 29">
            <a:extLst>
              <a:ext uri="{FF2B5EF4-FFF2-40B4-BE49-F238E27FC236}">
                <a16:creationId xmlns:a16="http://schemas.microsoft.com/office/drawing/2014/main" id="{DF667879-21F0-448E-9D19-01EF94167BAD}"/>
              </a:ext>
            </a:extLst>
          </p:cNvPr>
          <p:cNvSpPr/>
          <p:nvPr/>
        </p:nvSpPr>
        <p:spPr>
          <a:xfrm>
            <a:off x="4812516" y="4611361"/>
            <a:ext cx="3996684"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Publish / subscribe</a:t>
            </a:r>
          </a:p>
        </p:txBody>
      </p:sp>
      <p:sp>
        <p:nvSpPr>
          <p:cNvPr id="31" name="Rectangle 30">
            <a:extLst>
              <a:ext uri="{FF2B5EF4-FFF2-40B4-BE49-F238E27FC236}">
                <a16:creationId xmlns:a16="http://schemas.microsoft.com/office/drawing/2014/main" id="{898F3340-0173-4E99-8D99-CA7B3CA8E732}"/>
              </a:ext>
            </a:extLst>
          </p:cNvPr>
          <p:cNvSpPr/>
          <p:nvPr/>
        </p:nvSpPr>
        <p:spPr>
          <a:xfrm>
            <a:off x="3423476" y="2506182"/>
            <a:ext cx="1305924" cy="2000199"/>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Real-time Notifications</a:t>
            </a:r>
          </a:p>
        </p:txBody>
      </p:sp>
      <p:sp>
        <p:nvSpPr>
          <p:cNvPr id="32" name="Rectangle 31">
            <a:extLst>
              <a:ext uri="{FF2B5EF4-FFF2-40B4-BE49-F238E27FC236}">
                <a16:creationId xmlns:a16="http://schemas.microsoft.com/office/drawing/2014/main" id="{B0F78DC3-34E4-4666-A64E-0348ED49101C}"/>
              </a:ext>
            </a:extLst>
          </p:cNvPr>
          <p:cNvSpPr/>
          <p:nvPr/>
        </p:nvSpPr>
        <p:spPr>
          <a:xfrm>
            <a:off x="2014628" y="2506181"/>
            <a:ext cx="1305924" cy="2000199"/>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Media service</a:t>
            </a:r>
          </a:p>
        </p:txBody>
      </p:sp>
      <p:sp>
        <p:nvSpPr>
          <p:cNvPr id="34" name="Rectangle 33">
            <a:extLst>
              <a:ext uri="{FF2B5EF4-FFF2-40B4-BE49-F238E27FC236}">
                <a16:creationId xmlns:a16="http://schemas.microsoft.com/office/drawing/2014/main" id="{7B864C57-4E72-42E2-ACC0-E0C912AE1A0C}"/>
              </a:ext>
            </a:extLst>
          </p:cNvPr>
          <p:cNvSpPr/>
          <p:nvPr/>
        </p:nvSpPr>
        <p:spPr>
          <a:xfrm>
            <a:off x="6264385" y="2821644"/>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tx1"/>
                </a:solidFill>
              </a:rPr>
              <a:t>Roster</a:t>
            </a:r>
          </a:p>
        </p:txBody>
      </p:sp>
      <p:sp>
        <p:nvSpPr>
          <p:cNvPr id="35" name="Rectangle 34">
            <a:extLst>
              <a:ext uri="{FF2B5EF4-FFF2-40B4-BE49-F238E27FC236}">
                <a16:creationId xmlns:a16="http://schemas.microsoft.com/office/drawing/2014/main" id="{0E2872CF-8CFB-4C73-A0D5-0740D24D9871}"/>
              </a:ext>
            </a:extLst>
          </p:cNvPr>
          <p:cNvSpPr/>
          <p:nvPr/>
        </p:nvSpPr>
        <p:spPr>
          <a:xfrm>
            <a:off x="7427506" y="2821644"/>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tx1"/>
                </a:solidFill>
              </a:rPr>
              <a:t>Member</a:t>
            </a:r>
          </a:p>
        </p:txBody>
      </p:sp>
      <p:sp>
        <p:nvSpPr>
          <p:cNvPr id="36" name="Rectangle 35">
            <a:extLst>
              <a:ext uri="{FF2B5EF4-FFF2-40B4-BE49-F238E27FC236}">
                <a16:creationId xmlns:a16="http://schemas.microsoft.com/office/drawing/2014/main" id="{96D28F6A-6167-4F32-80A5-CE9C6938BCE9}"/>
              </a:ext>
            </a:extLst>
          </p:cNvPr>
          <p:cNvSpPr/>
          <p:nvPr/>
        </p:nvSpPr>
        <p:spPr>
          <a:xfrm>
            <a:off x="5070423" y="3116997"/>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tx1"/>
                </a:solidFill>
              </a:rPr>
              <a:t>Thread</a:t>
            </a:r>
          </a:p>
        </p:txBody>
      </p:sp>
      <p:sp>
        <p:nvSpPr>
          <p:cNvPr id="37" name="Rectangle 36">
            <a:extLst>
              <a:ext uri="{FF2B5EF4-FFF2-40B4-BE49-F238E27FC236}">
                <a16:creationId xmlns:a16="http://schemas.microsoft.com/office/drawing/2014/main" id="{677A07A2-4D08-435B-B3CD-E511E0EA680B}"/>
              </a:ext>
            </a:extLst>
          </p:cNvPr>
          <p:cNvSpPr/>
          <p:nvPr/>
        </p:nvSpPr>
        <p:spPr>
          <a:xfrm>
            <a:off x="6264385" y="3466414"/>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tx1"/>
                </a:solidFill>
              </a:rPr>
              <a:t>Message</a:t>
            </a:r>
          </a:p>
        </p:txBody>
      </p:sp>
      <p:sp>
        <p:nvSpPr>
          <p:cNvPr id="38" name="Rectangle 37">
            <a:extLst>
              <a:ext uri="{FF2B5EF4-FFF2-40B4-BE49-F238E27FC236}">
                <a16:creationId xmlns:a16="http://schemas.microsoft.com/office/drawing/2014/main" id="{C6A4134A-2088-4521-996A-4339E43375DE}"/>
              </a:ext>
            </a:extLst>
          </p:cNvPr>
          <p:cNvSpPr/>
          <p:nvPr/>
        </p:nvSpPr>
        <p:spPr>
          <a:xfrm>
            <a:off x="7439229" y="3466414"/>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tx1"/>
                </a:solidFill>
              </a:rPr>
              <a:t>Annotations</a:t>
            </a:r>
          </a:p>
        </p:txBody>
      </p:sp>
      <p:cxnSp>
        <p:nvCxnSpPr>
          <p:cNvPr id="39" name="Connector: Elbow 38">
            <a:extLst>
              <a:ext uri="{FF2B5EF4-FFF2-40B4-BE49-F238E27FC236}">
                <a16:creationId xmlns:a16="http://schemas.microsoft.com/office/drawing/2014/main" id="{3C0F4D3F-3089-4442-BE65-2D4C03F8EDF5}"/>
              </a:ext>
            </a:extLst>
          </p:cNvPr>
          <p:cNvCxnSpPr>
            <a:cxnSpLocks/>
            <a:stCxn id="36" idx="3"/>
            <a:endCxn id="34" idx="1"/>
          </p:cNvCxnSpPr>
          <p:nvPr/>
        </p:nvCxnSpPr>
        <p:spPr>
          <a:xfrm flipV="1">
            <a:off x="6076263" y="3050244"/>
            <a:ext cx="188122" cy="295353"/>
          </a:xfrm>
          <a:prstGeom prst="bentConnector3">
            <a:avLst>
              <a:gd name="adj1" fmla="val 50000"/>
            </a:avLst>
          </a:prstGeom>
          <a:ln>
            <a:solidFill>
              <a:schemeClr val="bg1">
                <a:lumMod val="9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7F0503-FCE0-4349-96D3-D542C5089F6F}"/>
              </a:ext>
            </a:extLst>
          </p:cNvPr>
          <p:cNvCxnSpPr>
            <a:cxnSpLocks/>
            <a:stCxn id="34" idx="3"/>
            <a:endCxn id="35" idx="1"/>
          </p:cNvCxnSpPr>
          <p:nvPr/>
        </p:nvCxnSpPr>
        <p:spPr>
          <a:xfrm>
            <a:off x="7270225" y="3050244"/>
            <a:ext cx="157281" cy="0"/>
          </a:xfrm>
          <a:prstGeom prst="line">
            <a:avLst/>
          </a:prstGeom>
          <a:ln>
            <a:solidFill>
              <a:schemeClr val="bg1">
                <a:lumMod val="9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3194AE-A8C0-4115-B080-802FE47A3F43}"/>
              </a:ext>
            </a:extLst>
          </p:cNvPr>
          <p:cNvCxnSpPr>
            <a:cxnSpLocks/>
            <a:stCxn id="37" idx="3"/>
            <a:endCxn id="38" idx="1"/>
          </p:cNvCxnSpPr>
          <p:nvPr/>
        </p:nvCxnSpPr>
        <p:spPr>
          <a:xfrm>
            <a:off x="7270225" y="3695014"/>
            <a:ext cx="169004" cy="0"/>
          </a:xfrm>
          <a:prstGeom prst="line">
            <a:avLst/>
          </a:prstGeom>
          <a:ln>
            <a:solidFill>
              <a:schemeClr val="bg1">
                <a:lumMod val="9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55CC4A6D-6ADC-4B48-AD44-C3A7C2CA2C3C}"/>
              </a:ext>
            </a:extLst>
          </p:cNvPr>
          <p:cNvCxnSpPr>
            <a:cxnSpLocks/>
            <a:stCxn id="36" idx="3"/>
            <a:endCxn id="37" idx="1"/>
          </p:cNvCxnSpPr>
          <p:nvPr/>
        </p:nvCxnSpPr>
        <p:spPr>
          <a:xfrm>
            <a:off x="6076263" y="3345597"/>
            <a:ext cx="188122" cy="349417"/>
          </a:xfrm>
          <a:prstGeom prst="bentConnector3">
            <a:avLst>
              <a:gd name="adj1" fmla="val 50000"/>
            </a:avLst>
          </a:prstGeom>
          <a:ln>
            <a:solidFill>
              <a:schemeClr val="bg1">
                <a:lumMod val="9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9FABFDA-B844-4898-89F5-225125FEB4FE}"/>
              </a:ext>
            </a:extLst>
          </p:cNvPr>
          <p:cNvCxnSpPr/>
          <p:nvPr/>
        </p:nvCxnSpPr>
        <p:spPr>
          <a:xfrm flipV="1">
            <a:off x="6663781" y="3923614"/>
            <a:ext cx="0" cy="143482"/>
          </a:xfrm>
          <a:prstGeom prst="straightConnector1">
            <a:avLst/>
          </a:prstGeom>
          <a:ln>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453E3DD-7229-41B3-9426-70F242668BBD}"/>
              </a:ext>
            </a:extLst>
          </p:cNvPr>
          <p:cNvCxnSpPr/>
          <p:nvPr/>
        </p:nvCxnSpPr>
        <p:spPr>
          <a:xfrm flipV="1">
            <a:off x="6855897" y="3923614"/>
            <a:ext cx="0" cy="143482"/>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F74074B-D78B-4E49-94FC-442F7F51CE96}"/>
              </a:ext>
            </a:extLst>
          </p:cNvPr>
          <p:cNvCxnSpPr>
            <a:cxnSpLocks/>
          </p:cNvCxnSpPr>
          <p:nvPr/>
        </p:nvCxnSpPr>
        <p:spPr>
          <a:xfrm flipH="1">
            <a:off x="6663781" y="4067096"/>
            <a:ext cx="190963" cy="0"/>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235BE6-F966-465A-977B-20EDD3583169}"/>
              </a:ext>
            </a:extLst>
          </p:cNvPr>
          <p:cNvCxnSpPr>
            <a:cxnSpLocks/>
          </p:cNvCxnSpPr>
          <p:nvPr/>
        </p:nvCxnSpPr>
        <p:spPr>
          <a:xfrm flipV="1">
            <a:off x="6759262" y="1771805"/>
            <a:ext cx="0" cy="73152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70E0B7D-7F58-41E0-8C9B-E7BD28DF7186}"/>
              </a:ext>
            </a:extLst>
          </p:cNvPr>
          <p:cNvCxnSpPr>
            <a:cxnSpLocks/>
          </p:cNvCxnSpPr>
          <p:nvPr/>
        </p:nvCxnSpPr>
        <p:spPr>
          <a:xfrm flipV="1">
            <a:off x="2664819" y="1792544"/>
            <a:ext cx="0" cy="73152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14">
            <a:extLst>
              <a:ext uri="{FF2B5EF4-FFF2-40B4-BE49-F238E27FC236}">
                <a16:creationId xmlns:a16="http://schemas.microsoft.com/office/drawing/2014/main" id="{1CA55F0E-F634-4E8C-B66C-A1E97BD883A0}"/>
              </a:ext>
            </a:extLst>
          </p:cNvPr>
          <p:cNvSpPr txBox="1"/>
          <p:nvPr/>
        </p:nvSpPr>
        <p:spPr>
          <a:xfrm>
            <a:off x="6758900" y="1889935"/>
            <a:ext cx="931920" cy="27520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messages</a:t>
            </a:r>
          </a:p>
        </p:txBody>
      </p:sp>
      <p:sp>
        <p:nvSpPr>
          <p:cNvPr id="61" name="TextBox 15">
            <a:extLst>
              <a:ext uri="{FF2B5EF4-FFF2-40B4-BE49-F238E27FC236}">
                <a16:creationId xmlns:a16="http://schemas.microsoft.com/office/drawing/2014/main" id="{9C947A5D-01BF-4994-A1E2-6158CC5E4C95}"/>
              </a:ext>
            </a:extLst>
          </p:cNvPr>
          <p:cNvSpPr txBox="1"/>
          <p:nvPr/>
        </p:nvSpPr>
        <p:spPr>
          <a:xfrm>
            <a:off x="2649791" y="1889935"/>
            <a:ext cx="741856"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Images</a:t>
            </a:r>
          </a:p>
        </p:txBody>
      </p:sp>
      <p:cxnSp>
        <p:nvCxnSpPr>
          <p:cNvPr id="62" name="Straight Arrow Connector 61">
            <a:extLst>
              <a:ext uri="{FF2B5EF4-FFF2-40B4-BE49-F238E27FC236}">
                <a16:creationId xmlns:a16="http://schemas.microsoft.com/office/drawing/2014/main" id="{F93C173D-E980-4568-A6FD-854F97ADDC46}"/>
              </a:ext>
            </a:extLst>
          </p:cNvPr>
          <p:cNvCxnSpPr>
            <a:cxnSpLocks/>
          </p:cNvCxnSpPr>
          <p:nvPr/>
        </p:nvCxnSpPr>
        <p:spPr>
          <a:xfrm flipV="1">
            <a:off x="4036375" y="1782928"/>
            <a:ext cx="0" cy="73152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15">
            <a:extLst>
              <a:ext uri="{FF2B5EF4-FFF2-40B4-BE49-F238E27FC236}">
                <a16:creationId xmlns:a16="http://schemas.microsoft.com/office/drawing/2014/main" id="{15A8A7A5-5EBF-47A5-AEAB-6D8475F2B19F}"/>
              </a:ext>
            </a:extLst>
          </p:cNvPr>
          <p:cNvSpPr txBox="1"/>
          <p:nvPr/>
        </p:nvSpPr>
        <p:spPr>
          <a:xfrm>
            <a:off x="4021346" y="1889935"/>
            <a:ext cx="1069538"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message Long poll</a:t>
            </a:r>
          </a:p>
        </p:txBody>
      </p:sp>
      <p:cxnSp>
        <p:nvCxnSpPr>
          <p:cNvPr id="64" name="Straight Arrow Connector 63">
            <a:extLst>
              <a:ext uri="{FF2B5EF4-FFF2-40B4-BE49-F238E27FC236}">
                <a16:creationId xmlns:a16="http://schemas.microsoft.com/office/drawing/2014/main" id="{B91FD7DC-5652-48CB-8139-3335B6A038F6}"/>
              </a:ext>
            </a:extLst>
          </p:cNvPr>
          <p:cNvCxnSpPr>
            <a:cxnSpLocks/>
          </p:cNvCxnSpPr>
          <p:nvPr/>
        </p:nvCxnSpPr>
        <p:spPr>
          <a:xfrm flipV="1">
            <a:off x="9526026" y="1794062"/>
            <a:ext cx="0" cy="731520"/>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15">
            <a:extLst>
              <a:ext uri="{FF2B5EF4-FFF2-40B4-BE49-F238E27FC236}">
                <a16:creationId xmlns:a16="http://schemas.microsoft.com/office/drawing/2014/main" id="{8242613A-D12F-43F4-B92F-350B4AF826F2}"/>
              </a:ext>
            </a:extLst>
          </p:cNvPr>
          <p:cNvSpPr txBox="1"/>
          <p:nvPr/>
        </p:nvSpPr>
        <p:spPr>
          <a:xfrm>
            <a:off x="9510998" y="1889935"/>
            <a:ext cx="1023648"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Message sync</a:t>
            </a:r>
          </a:p>
        </p:txBody>
      </p:sp>
      <p:sp>
        <p:nvSpPr>
          <p:cNvPr id="66" name="TextBox 65">
            <a:extLst>
              <a:ext uri="{FF2B5EF4-FFF2-40B4-BE49-F238E27FC236}">
                <a16:creationId xmlns:a16="http://schemas.microsoft.com/office/drawing/2014/main" id="{7EFD28E8-AA23-4564-9006-A6BC3233E102}"/>
              </a:ext>
            </a:extLst>
          </p:cNvPr>
          <p:cNvSpPr txBox="1"/>
          <p:nvPr/>
        </p:nvSpPr>
        <p:spPr>
          <a:xfrm>
            <a:off x="8603319" y="127922"/>
            <a:ext cx="3290509" cy="747591"/>
          </a:xfrm>
          <a:prstGeom prst="rect">
            <a:avLst/>
          </a:prstGeom>
          <a:noFill/>
          <a:ln w="12700">
            <a:solidFill>
              <a:schemeClr val="accent6"/>
            </a:solidFill>
          </a:ln>
        </p:spPr>
        <p:txBody>
          <a:bodyPr wrap="square" lIns="179285" tIns="143428" rIns="179285" bIns="143428" rtlCol="0" anchor="ctr" anchorCtr="0">
            <a:noAutofit/>
          </a:bodyPr>
          <a:lstStyle/>
          <a:p>
            <a:pPr lvl="0" algn="ctr">
              <a:lnSpc>
                <a:spcPct val="90000"/>
              </a:lnSpc>
              <a:spcAft>
                <a:spcPts val="588"/>
              </a:spcAft>
              <a:defRPr/>
            </a:pPr>
            <a:r>
              <a:rPr lang="en-US" sz="1400">
                <a:solidFill>
                  <a:srgbClr val="2F2F2F"/>
                </a:solidFill>
              </a:rPr>
              <a:t>Secure, fast, reliable</a:t>
            </a:r>
          </a:p>
        </p:txBody>
      </p:sp>
      <p:sp>
        <p:nvSpPr>
          <p:cNvPr id="33" name="Rectangle 32">
            <a:extLst>
              <a:ext uri="{FF2B5EF4-FFF2-40B4-BE49-F238E27FC236}">
                <a16:creationId xmlns:a16="http://schemas.microsoft.com/office/drawing/2014/main" id="{6CE5463D-5927-4B91-BC31-9C8316B08B39}"/>
              </a:ext>
            </a:extLst>
          </p:cNvPr>
          <p:cNvSpPr/>
          <p:nvPr/>
        </p:nvSpPr>
        <p:spPr>
          <a:xfrm>
            <a:off x="7439229" y="5115870"/>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Push notifications</a:t>
            </a:r>
          </a:p>
        </p:txBody>
      </p:sp>
      <p:sp>
        <p:nvSpPr>
          <p:cNvPr id="40" name="Rectangle 39">
            <a:extLst>
              <a:ext uri="{FF2B5EF4-FFF2-40B4-BE49-F238E27FC236}">
                <a16:creationId xmlns:a16="http://schemas.microsoft.com/office/drawing/2014/main" id="{6B8FFF90-7AC4-42F2-B2BE-D2DC3FEBB2FB}"/>
              </a:ext>
            </a:extLst>
          </p:cNvPr>
          <p:cNvSpPr/>
          <p:nvPr/>
        </p:nvSpPr>
        <p:spPr>
          <a:xfrm>
            <a:off x="6134427" y="6090297"/>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Search</a:t>
            </a:r>
          </a:p>
        </p:txBody>
      </p:sp>
      <p:sp>
        <p:nvSpPr>
          <p:cNvPr id="41" name="Rectangle 40">
            <a:extLst>
              <a:ext uri="{FF2B5EF4-FFF2-40B4-BE49-F238E27FC236}">
                <a16:creationId xmlns:a16="http://schemas.microsoft.com/office/drawing/2014/main" id="{BC42E59F-E5A6-41C5-BF47-C29ACF5C843C}"/>
              </a:ext>
            </a:extLst>
          </p:cNvPr>
          <p:cNvSpPr/>
          <p:nvPr/>
        </p:nvSpPr>
        <p:spPr>
          <a:xfrm>
            <a:off x="4812516" y="5107078"/>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Notification service</a:t>
            </a:r>
          </a:p>
        </p:txBody>
      </p:sp>
      <p:sp>
        <p:nvSpPr>
          <p:cNvPr id="48" name="Rectangle 47">
            <a:extLst>
              <a:ext uri="{FF2B5EF4-FFF2-40B4-BE49-F238E27FC236}">
                <a16:creationId xmlns:a16="http://schemas.microsoft.com/office/drawing/2014/main" id="{B38B5BEF-6483-4944-A507-125761A0B1B0}"/>
              </a:ext>
            </a:extLst>
          </p:cNvPr>
          <p:cNvSpPr/>
          <p:nvPr/>
        </p:nvSpPr>
        <p:spPr>
          <a:xfrm>
            <a:off x="5274640" y="5595807"/>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r>
              <a:rPr lang="en-US" sz="1200" kern="0">
                <a:solidFill>
                  <a:schemeClr val="bg2"/>
                </a:solidFill>
              </a:rPr>
              <a:t>Exchange</a:t>
            </a:r>
          </a:p>
        </p:txBody>
      </p:sp>
      <p:sp>
        <p:nvSpPr>
          <p:cNvPr id="49" name="Rectangle 48">
            <a:extLst>
              <a:ext uri="{FF2B5EF4-FFF2-40B4-BE49-F238E27FC236}">
                <a16:creationId xmlns:a16="http://schemas.microsoft.com/office/drawing/2014/main" id="{5A8F0194-B4C1-4D14-8D23-07E6342FA238}"/>
              </a:ext>
            </a:extLst>
          </p:cNvPr>
          <p:cNvSpPr/>
          <p:nvPr/>
        </p:nvSpPr>
        <p:spPr>
          <a:xfrm>
            <a:off x="6979940" y="5595807"/>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r>
              <a:rPr lang="en-US" sz="1200" kern="0">
                <a:solidFill>
                  <a:schemeClr val="bg2"/>
                </a:solidFill>
              </a:rPr>
              <a:t>Graph Webhook</a:t>
            </a:r>
          </a:p>
        </p:txBody>
      </p:sp>
      <p:cxnSp>
        <p:nvCxnSpPr>
          <p:cNvPr id="50" name="Straight Arrow Connector 49">
            <a:extLst>
              <a:ext uri="{FF2B5EF4-FFF2-40B4-BE49-F238E27FC236}">
                <a16:creationId xmlns:a16="http://schemas.microsoft.com/office/drawing/2014/main" id="{793DD3A0-FB06-4A16-A163-612FF05D562B}"/>
              </a:ext>
            </a:extLst>
          </p:cNvPr>
          <p:cNvCxnSpPr>
            <a:cxnSpLocks/>
            <a:stCxn id="41" idx="0"/>
          </p:cNvCxnSpPr>
          <p:nvPr/>
        </p:nvCxnSpPr>
        <p:spPr>
          <a:xfrm flipV="1">
            <a:off x="5498316" y="4981304"/>
            <a:ext cx="0" cy="125774"/>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AAB7CC3-CC36-40C7-AFAC-0AD5EFAFCAD7}"/>
              </a:ext>
            </a:extLst>
          </p:cNvPr>
          <p:cNvCxnSpPr>
            <a:cxnSpLocks/>
          </p:cNvCxnSpPr>
          <p:nvPr/>
        </p:nvCxnSpPr>
        <p:spPr>
          <a:xfrm flipV="1">
            <a:off x="8125029" y="4981304"/>
            <a:ext cx="0" cy="157580"/>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C5BDC0-91B0-43B9-9C5A-BB3EF49891DE}"/>
              </a:ext>
            </a:extLst>
          </p:cNvPr>
          <p:cNvCxnSpPr>
            <a:cxnSpLocks/>
          </p:cNvCxnSpPr>
          <p:nvPr/>
        </p:nvCxnSpPr>
        <p:spPr>
          <a:xfrm flipV="1">
            <a:off x="6381027" y="4981304"/>
            <a:ext cx="0" cy="614503"/>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87DB3EC-917E-4E78-93F1-A19FCDA954A1}"/>
              </a:ext>
            </a:extLst>
          </p:cNvPr>
          <p:cNvCxnSpPr>
            <a:cxnSpLocks/>
          </p:cNvCxnSpPr>
          <p:nvPr/>
        </p:nvCxnSpPr>
        <p:spPr>
          <a:xfrm flipV="1">
            <a:off x="7224860" y="4981304"/>
            <a:ext cx="0" cy="617767"/>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C54BBA-7C1A-41F6-B10E-63D14775B815}"/>
              </a:ext>
            </a:extLst>
          </p:cNvPr>
          <p:cNvCxnSpPr>
            <a:cxnSpLocks/>
            <a:stCxn id="40" idx="0"/>
            <a:endCxn id="30" idx="2"/>
          </p:cNvCxnSpPr>
          <p:nvPr/>
        </p:nvCxnSpPr>
        <p:spPr>
          <a:xfrm flipH="1" flipV="1">
            <a:off x="6810858" y="4977121"/>
            <a:ext cx="9369" cy="1113176"/>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25B5E51-A760-45DF-A4FE-6D3CF358FBF0}"/>
              </a:ext>
            </a:extLst>
          </p:cNvPr>
          <p:cNvSpPr/>
          <p:nvPr/>
        </p:nvSpPr>
        <p:spPr>
          <a:xfrm>
            <a:off x="3281203" y="5107078"/>
            <a:ext cx="137160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Email service</a:t>
            </a:r>
          </a:p>
        </p:txBody>
      </p:sp>
      <p:cxnSp>
        <p:nvCxnSpPr>
          <p:cNvPr id="45" name="Straight Arrow Connector 44">
            <a:extLst>
              <a:ext uri="{FF2B5EF4-FFF2-40B4-BE49-F238E27FC236}">
                <a16:creationId xmlns:a16="http://schemas.microsoft.com/office/drawing/2014/main" id="{688A0BA4-46E0-481B-9E7B-306D1025C82F}"/>
              </a:ext>
            </a:extLst>
          </p:cNvPr>
          <p:cNvCxnSpPr>
            <a:cxnSpLocks/>
            <a:stCxn id="43" idx="3"/>
            <a:endCxn id="41" idx="1"/>
          </p:cNvCxnSpPr>
          <p:nvPr/>
        </p:nvCxnSpPr>
        <p:spPr>
          <a:xfrm>
            <a:off x="4652803" y="5289958"/>
            <a:ext cx="159713" cy="0"/>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4BC2062-058E-40A8-AA96-B33ADBC223E6}"/>
              </a:ext>
            </a:extLst>
          </p:cNvPr>
          <p:cNvSpPr/>
          <p:nvPr/>
        </p:nvSpPr>
        <p:spPr>
          <a:xfrm>
            <a:off x="5019372" y="4173742"/>
            <a:ext cx="3669784" cy="242309"/>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App platform</a:t>
            </a:r>
          </a:p>
        </p:txBody>
      </p:sp>
    </p:spTree>
    <p:extLst>
      <p:ext uri="{BB962C8B-B14F-4D97-AF65-F5344CB8AC3E}">
        <p14:creationId xmlns:p14="http://schemas.microsoft.com/office/powerpoint/2010/main" val="3949604204"/>
      </p:ext>
    </p:extLst>
  </p:cSld>
  <p:clrMapOvr>
    <a:masterClrMapping/>
  </p:clrMapOvr>
  <p:transition>
    <p:fade/>
  </p:transition>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Post a message (1:1, 1:M, channel)</a:t>
            </a:r>
          </a:p>
        </p:txBody>
      </p:sp>
      <p:sp>
        <p:nvSpPr>
          <p:cNvPr id="9" name="Rounded Rectangle 12">
            <a:extLst>
              <a:ext uri="{FF2B5EF4-FFF2-40B4-BE49-F238E27FC236}">
                <a16:creationId xmlns:a16="http://schemas.microsoft.com/office/drawing/2014/main" id="{41636299-B4A2-485A-83E5-94D2CA93DE48}"/>
              </a:ext>
            </a:extLst>
          </p:cNvPr>
          <p:cNvSpPr/>
          <p:nvPr/>
        </p:nvSpPr>
        <p:spPr>
          <a:xfrm>
            <a:off x="2231364" y="1357601"/>
            <a:ext cx="1097280" cy="1032445"/>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User 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1EFED"/>
                </a:solidFill>
              </a:rPr>
              <a:t>device 1</a:t>
            </a:r>
            <a:endParaRPr kumimoji="0" lang="en-US" sz="1200" b="0" i="0" u="none" strike="noStrike" kern="1200" cap="none" spc="0" normalizeH="0" baseline="0" noProof="0">
              <a:ln>
                <a:noFill/>
              </a:ln>
              <a:solidFill>
                <a:srgbClr val="F1EFED"/>
              </a:solidFill>
              <a:effectLst/>
              <a:uLnTx/>
              <a:uFillTx/>
              <a:ea typeface="+mn-ea"/>
              <a:cs typeface="+mn-cs"/>
            </a:endParaRPr>
          </a:p>
        </p:txBody>
      </p:sp>
      <p:sp>
        <p:nvSpPr>
          <p:cNvPr id="10" name="Rectangle 9">
            <a:extLst>
              <a:ext uri="{FF2B5EF4-FFF2-40B4-BE49-F238E27FC236}">
                <a16:creationId xmlns:a16="http://schemas.microsoft.com/office/drawing/2014/main" id="{4CAED264-8AC1-4297-8D72-5F94D8537700}"/>
              </a:ext>
            </a:extLst>
          </p:cNvPr>
          <p:cNvSpPr/>
          <p:nvPr/>
        </p:nvSpPr>
        <p:spPr>
          <a:xfrm>
            <a:off x="2231364" y="3160653"/>
            <a:ext cx="1097280" cy="472320"/>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a:solidFill>
                  <a:prstClr val="white"/>
                </a:solidFill>
              </a:rPr>
              <a:t>Chat Service</a:t>
            </a:r>
          </a:p>
        </p:txBody>
      </p:sp>
      <p:sp>
        <p:nvSpPr>
          <p:cNvPr id="14" name="Rounded Rectangle 12">
            <a:extLst>
              <a:ext uri="{FF2B5EF4-FFF2-40B4-BE49-F238E27FC236}">
                <a16:creationId xmlns:a16="http://schemas.microsoft.com/office/drawing/2014/main" id="{83CCA44E-A29F-44D9-AFBE-BF1B1267617E}"/>
              </a:ext>
            </a:extLst>
          </p:cNvPr>
          <p:cNvSpPr/>
          <p:nvPr/>
        </p:nvSpPr>
        <p:spPr>
          <a:xfrm>
            <a:off x="5865962" y="1357601"/>
            <a:ext cx="1097280" cy="1030457"/>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User 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1EFED"/>
                </a:solidFill>
              </a:rPr>
              <a:t>IOS Device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1EFED"/>
                </a:solidFill>
                <a:effectLst/>
                <a:uLnTx/>
                <a:uFillTx/>
                <a:ea typeface="+mn-ea"/>
                <a:cs typeface="+mn-cs"/>
              </a:rPr>
              <a:t>Not active</a:t>
            </a:r>
          </a:p>
        </p:txBody>
      </p:sp>
      <p:sp>
        <p:nvSpPr>
          <p:cNvPr id="15" name="Rounded Rectangle 12">
            <a:extLst>
              <a:ext uri="{FF2B5EF4-FFF2-40B4-BE49-F238E27FC236}">
                <a16:creationId xmlns:a16="http://schemas.microsoft.com/office/drawing/2014/main" id="{4F154CC3-7BD7-49B5-A9C9-E250AA308971}"/>
              </a:ext>
            </a:extLst>
          </p:cNvPr>
          <p:cNvSpPr/>
          <p:nvPr/>
        </p:nvSpPr>
        <p:spPr>
          <a:xfrm>
            <a:off x="4676470" y="1357601"/>
            <a:ext cx="1097280" cy="1030457"/>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User 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1EFED"/>
                </a:solidFill>
              </a:rPr>
              <a:t>Device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1EFED"/>
                </a:solidFill>
                <a:effectLst/>
                <a:uLnTx/>
                <a:uFillTx/>
                <a:ea typeface="+mn-ea"/>
                <a:cs typeface="+mn-cs"/>
              </a:rPr>
              <a:t>Active, already logged in</a:t>
            </a:r>
          </a:p>
        </p:txBody>
      </p:sp>
      <p:sp>
        <p:nvSpPr>
          <p:cNvPr id="16" name="Rounded Rectangle 12">
            <a:extLst>
              <a:ext uri="{FF2B5EF4-FFF2-40B4-BE49-F238E27FC236}">
                <a16:creationId xmlns:a16="http://schemas.microsoft.com/office/drawing/2014/main" id="{B67DEA9C-C3E9-4444-AE3D-A5DB4424512A}"/>
              </a:ext>
            </a:extLst>
          </p:cNvPr>
          <p:cNvSpPr/>
          <p:nvPr/>
        </p:nvSpPr>
        <p:spPr>
          <a:xfrm>
            <a:off x="3486978" y="1357601"/>
            <a:ext cx="1097280" cy="1032445"/>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User 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1EFED"/>
                </a:solidFill>
              </a:rPr>
              <a:t>Device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1EFED"/>
                </a:solidFill>
                <a:effectLst/>
                <a:uLnTx/>
                <a:uFillTx/>
                <a:ea typeface="+mn-ea"/>
                <a:cs typeface="+mn-cs"/>
              </a:rPr>
              <a:t>Active, just logged in</a:t>
            </a:r>
          </a:p>
        </p:txBody>
      </p:sp>
      <p:grpSp>
        <p:nvGrpSpPr>
          <p:cNvPr id="111" name="Group 110">
            <a:extLst>
              <a:ext uri="{FF2B5EF4-FFF2-40B4-BE49-F238E27FC236}">
                <a16:creationId xmlns:a16="http://schemas.microsoft.com/office/drawing/2014/main" id="{9ED32B74-42C3-443F-AA53-C2385CAD2585}"/>
              </a:ext>
            </a:extLst>
          </p:cNvPr>
          <p:cNvGrpSpPr/>
          <p:nvPr/>
        </p:nvGrpSpPr>
        <p:grpSpPr>
          <a:xfrm>
            <a:off x="2430398" y="2390046"/>
            <a:ext cx="349606" cy="770607"/>
            <a:chOff x="2430398" y="2390046"/>
            <a:chExt cx="349606" cy="770607"/>
          </a:xfrm>
        </p:grpSpPr>
        <p:cxnSp>
          <p:nvCxnSpPr>
            <p:cNvPr id="17" name="Straight Connector 16">
              <a:extLst>
                <a:ext uri="{FF2B5EF4-FFF2-40B4-BE49-F238E27FC236}">
                  <a16:creationId xmlns:a16="http://schemas.microsoft.com/office/drawing/2014/main" id="{7937772D-AFCB-4C53-91D6-63D82001AFBB}"/>
                </a:ext>
              </a:extLst>
            </p:cNvPr>
            <p:cNvCxnSpPr>
              <a:cxnSpLocks/>
              <a:stCxn id="9" idx="2"/>
              <a:endCxn id="10" idx="0"/>
            </p:cNvCxnSpPr>
            <p:nvPr/>
          </p:nvCxnSpPr>
          <p:spPr>
            <a:xfrm>
              <a:off x="2780004" y="2390046"/>
              <a:ext cx="0" cy="770607"/>
            </a:xfrm>
            <a:prstGeom prst="line">
              <a:avLst/>
            </a:prstGeom>
            <a:ln>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645F3A9-F035-43EC-A5A1-1A351B0B3EDF}"/>
                </a:ext>
              </a:extLst>
            </p:cNvPr>
            <p:cNvSpPr/>
            <p:nvPr/>
          </p:nvSpPr>
          <p:spPr bwMode="auto">
            <a:xfrm>
              <a:off x="2430398" y="2412647"/>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0" name="TextBox 39">
              <a:extLst>
                <a:ext uri="{FF2B5EF4-FFF2-40B4-BE49-F238E27FC236}">
                  <a16:creationId xmlns:a16="http://schemas.microsoft.com/office/drawing/2014/main" id="{EFE39880-4401-41F0-BA7C-30C5EA8C2961}"/>
                </a:ext>
              </a:extLst>
            </p:cNvPr>
            <p:cNvSpPr txBox="1"/>
            <p:nvPr/>
          </p:nvSpPr>
          <p:spPr>
            <a:xfrm>
              <a:off x="2525880" y="2457474"/>
              <a:ext cx="83356" cy="184666"/>
            </a:xfrm>
            <a:prstGeom prst="rect">
              <a:avLst/>
            </a:prstGeom>
            <a:noFill/>
          </p:spPr>
          <p:txBody>
            <a:bodyPr wrap="none" lIns="0" tIns="0" rIns="0" bIns="0" rtlCol="0">
              <a:spAutoFit/>
            </a:bodyPr>
            <a:lstStyle/>
            <a:p>
              <a:pPr algn="l"/>
              <a:r>
                <a:rPr lang="en-US" sz="1200">
                  <a:solidFill>
                    <a:schemeClr val="bg1"/>
                  </a:solidFill>
                </a:rPr>
                <a:t>1</a:t>
              </a:r>
            </a:p>
          </p:txBody>
        </p:sp>
      </p:grpSp>
      <p:sp>
        <p:nvSpPr>
          <p:cNvPr id="65" name="Rounded Rectangle 12">
            <a:extLst>
              <a:ext uri="{FF2B5EF4-FFF2-40B4-BE49-F238E27FC236}">
                <a16:creationId xmlns:a16="http://schemas.microsoft.com/office/drawing/2014/main" id="{3A2C57B3-6EB3-4F73-A4FB-1206775B7B1C}"/>
              </a:ext>
            </a:extLst>
          </p:cNvPr>
          <p:cNvSpPr/>
          <p:nvPr/>
        </p:nvSpPr>
        <p:spPr>
          <a:xfrm>
            <a:off x="7055454" y="1357601"/>
            <a:ext cx="1097280" cy="1030457"/>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ea typeface="+mn-ea"/>
                <a:cs typeface="+mn-cs"/>
              </a:rPr>
              <a:t>User 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1EFED"/>
                </a:solidFill>
              </a:rPr>
              <a:t>Android Device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1EFED"/>
                </a:solidFill>
                <a:effectLst/>
                <a:uLnTx/>
                <a:uFillTx/>
                <a:ea typeface="+mn-ea"/>
                <a:cs typeface="+mn-cs"/>
              </a:rPr>
              <a:t>Not active</a:t>
            </a:r>
          </a:p>
        </p:txBody>
      </p:sp>
      <p:grpSp>
        <p:nvGrpSpPr>
          <p:cNvPr id="85" name="Group 84">
            <a:extLst>
              <a:ext uri="{FF2B5EF4-FFF2-40B4-BE49-F238E27FC236}">
                <a16:creationId xmlns:a16="http://schemas.microsoft.com/office/drawing/2014/main" id="{3B074F14-0B56-42DA-86BF-6143B226E690}"/>
              </a:ext>
            </a:extLst>
          </p:cNvPr>
          <p:cNvGrpSpPr/>
          <p:nvPr/>
        </p:nvGrpSpPr>
        <p:grpSpPr>
          <a:xfrm>
            <a:off x="8837343" y="1442512"/>
            <a:ext cx="1519967" cy="274320"/>
            <a:chOff x="8837343" y="1442512"/>
            <a:chExt cx="1519967" cy="274320"/>
          </a:xfrm>
        </p:grpSpPr>
        <p:sp>
          <p:nvSpPr>
            <p:cNvPr id="50" name="TextBox 49">
              <a:extLst>
                <a:ext uri="{FF2B5EF4-FFF2-40B4-BE49-F238E27FC236}">
                  <a16:creationId xmlns:a16="http://schemas.microsoft.com/office/drawing/2014/main" id="{4E2BEE77-13DD-4A61-826E-1AB56CAA6D89}"/>
                </a:ext>
              </a:extLst>
            </p:cNvPr>
            <p:cNvSpPr txBox="1"/>
            <p:nvPr/>
          </p:nvSpPr>
          <p:spPr>
            <a:xfrm>
              <a:off x="9134475" y="1477289"/>
              <a:ext cx="1222835"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Post a message</a:t>
              </a:r>
            </a:p>
          </p:txBody>
        </p:sp>
        <p:sp>
          <p:nvSpPr>
            <p:cNvPr id="73" name="Oval 72">
              <a:extLst>
                <a:ext uri="{FF2B5EF4-FFF2-40B4-BE49-F238E27FC236}">
                  <a16:creationId xmlns:a16="http://schemas.microsoft.com/office/drawing/2014/main" id="{B307ECB5-4053-4A7C-B7FD-51333E5A72EF}"/>
                </a:ext>
              </a:extLst>
            </p:cNvPr>
            <p:cNvSpPr/>
            <p:nvPr/>
          </p:nvSpPr>
          <p:spPr bwMode="auto">
            <a:xfrm>
              <a:off x="8837343" y="144251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4" name="TextBox 73">
              <a:extLst>
                <a:ext uri="{FF2B5EF4-FFF2-40B4-BE49-F238E27FC236}">
                  <a16:creationId xmlns:a16="http://schemas.microsoft.com/office/drawing/2014/main" id="{2BD2DC9F-0B7D-4DE3-8178-6A473F591450}"/>
                </a:ext>
              </a:extLst>
            </p:cNvPr>
            <p:cNvSpPr txBox="1"/>
            <p:nvPr/>
          </p:nvSpPr>
          <p:spPr>
            <a:xfrm>
              <a:off x="8932825" y="1487339"/>
              <a:ext cx="83356" cy="184666"/>
            </a:xfrm>
            <a:prstGeom prst="rect">
              <a:avLst/>
            </a:prstGeom>
            <a:noFill/>
          </p:spPr>
          <p:txBody>
            <a:bodyPr wrap="none" lIns="0" tIns="0" rIns="0" bIns="0" rtlCol="0">
              <a:spAutoFit/>
            </a:bodyPr>
            <a:lstStyle/>
            <a:p>
              <a:pPr algn="l"/>
              <a:r>
                <a:rPr lang="en-US" sz="1200">
                  <a:solidFill>
                    <a:schemeClr val="bg1"/>
                  </a:solidFill>
                </a:rPr>
                <a:t>1</a:t>
              </a:r>
            </a:p>
          </p:txBody>
        </p:sp>
      </p:grpSp>
      <p:grpSp>
        <p:nvGrpSpPr>
          <p:cNvPr id="86" name="Group 85">
            <a:extLst>
              <a:ext uri="{FF2B5EF4-FFF2-40B4-BE49-F238E27FC236}">
                <a16:creationId xmlns:a16="http://schemas.microsoft.com/office/drawing/2014/main" id="{60010B08-D03A-412B-9BEC-A4DCF551003C}"/>
              </a:ext>
            </a:extLst>
          </p:cNvPr>
          <p:cNvGrpSpPr/>
          <p:nvPr/>
        </p:nvGrpSpPr>
        <p:grpSpPr>
          <a:xfrm>
            <a:off x="8837343" y="1820440"/>
            <a:ext cx="2171940" cy="274320"/>
            <a:chOff x="8837343" y="1820440"/>
            <a:chExt cx="2171940" cy="274320"/>
          </a:xfrm>
        </p:grpSpPr>
        <p:sp>
          <p:nvSpPr>
            <p:cNvPr id="51" name="TextBox 50">
              <a:extLst>
                <a:ext uri="{FF2B5EF4-FFF2-40B4-BE49-F238E27FC236}">
                  <a16:creationId xmlns:a16="http://schemas.microsoft.com/office/drawing/2014/main" id="{EF4483C4-668C-4C40-8A31-A790C33843B0}"/>
                </a:ext>
              </a:extLst>
            </p:cNvPr>
            <p:cNvSpPr txBox="1"/>
            <p:nvPr/>
          </p:nvSpPr>
          <p:spPr>
            <a:xfrm>
              <a:off x="9134474" y="1843745"/>
              <a:ext cx="1874809"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Sync messages to client</a:t>
              </a:r>
            </a:p>
          </p:txBody>
        </p:sp>
        <p:sp>
          <p:nvSpPr>
            <p:cNvPr id="75" name="Oval 74">
              <a:extLst>
                <a:ext uri="{FF2B5EF4-FFF2-40B4-BE49-F238E27FC236}">
                  <a16:creationId xmlns:a16="http://schemas.microsoft.com/office/drawing/2014/main" id="{176C1AE2-CE09-4455-9490-8A7732C11989}"/>
                </a:ext>
              </a:extLst>
            </p:cNvPr>
            <p:cNvSpPr/>
            <p:nvPr/>
          </p:nvSpPr>
          <p:spPr bwMode="auto">
            <a:xfrm>
              <a:off x="8837343"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6" name="TextBox 75">
              <a:extLst>
                <a:ext uri="{FF2B5EF4-FFF2-40B4-BE49-F238E27FC236}">
                  <a16:creationId xmlns:a16="http://schemas.microsoft.com/office/drawing/2014/main" id="{1BEEAEB6-A2BE-41ED-A6C4-4037A1073789}"/>
                </a:ext>
              </a:extLst>
            </p:cNvPr>
            <p:cNvSpPr txBox="1"/>
            <p:nvPr/>
          </p:nvSpPr>
          <p:spPr>
            <a:xfrm>
              <a:off x="8932825" y="1874523"/>
              <a:ext cx="83356" cy="184666"/>
            </a:xfrm>
            <a:prstGeom prst="rect">
              <a:avLst/>
            </a:prstGeom>
            <a:noFill/>
          </p:spPr>
          <p:txBody>
            <a:bodyPr wrap="none" lIns="0" tIns="0" rIns="0" bIns="0" rtlCol="0">
              <a:spAutoFit/>
            </a:bodyPr>
            <a:lstStyle/>
            <a:p>
              <a:pPr algn="l"/>
              <a:r>
                <a:rPr lang="en-US" sz="1200">
                  <a:solidFill>
                    <a:schemeClr val="bg1"/>
                  </a:solidFill>
                </a:rPr>
                <a:t>2</a:t>
              </a:r>
            </a:p>
          </p:txBody>
        </p:sp>
      </p:grpSp>
      <p:grpSp>
        <p:nvGrpSpPr>
          <p:cNvPr id="87" name="Group 86">
            <a:extLst>
              <a:ext uri="{FF2B5EF4-FFF2-40B4-BE49-F238E27FC236}">
                <a16:creationId xmlns:a16="http://schemas.microsoft.com/office/drawing/2014/main" id="{21976430-5C0D-486D-A353-FB509A1B47D6}"/>
              </a:ext>
            </a:extLst>
          </p:cNvPr>
          <p:cNvGrpSpPr/>
          <p:nvPr/>
        </p:nvGrpSpPr>
        <p:grpSpPr>
          <a:xfrm>
            <a:off x="8837343" y="2196152"/>
            <a:ext cx="2554352" cy="274320"/>
            <a:chOff x="8837343" y="2196152"/>
            <a:chExt cx="2554352" cy="274320"/>
          </a:xfrm>
        </p:grpSpPr>
        <p:sp>
          <p:nvSpPr>
            <p:cNvPr id="52" name="TextBox 51">
              <a:extLst>
                <a:ext uri="{FF2B5EF4-FFF2-40B4-BE49-F238E27FC236}">
                  <a16:creationId xmlns:a16="http://schemas.microsoft.com/office/drawing/2014/main" id="{708CF0EA-283A-494B-99C3-E429419F16C6}"/>
                </a:ext>
              </a:extLst>
            </p:cNvPr>
            <p:cNvSpPr txBox="1"/>
            <p:nvPr/>
          </p:nvSpPr>
          <p:spPr>
            <a:xfrm>
              <a:off x="9134474" y="2210201"/>
              <a:ext cx="2257221"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Long poll messages to client</a:t>
              </a:r>
            </a:p>
          </p:txBody>
        </p:sp>
        <p:sp>
          <p:nvSpPr>
            <p:cNvPr id="77" name="Oval 76">
              <a:extLst>
                <a:ext uri="{FF2B5EF4-FFF2-40B4-BE49-F238E27FC236}">
                  <a16:creationId xmlns:a16="http://schemas.microsoft.com/office/drawing/2014/main" id="{44D323EB-ECE4-47B0-A785-E55B746B429F}"/>
                </a:ext>
              </a:extLst>
            </p:cNvPr>
            <p:cNvSpPr/>
            <p:nvPr/>
          </p:nvSpPr>
          <p:spPr bwMode="auto">
            <a:xfrm>
              <a:off x="8837343" y="219615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8" name="TextBox 77">
              <a:extLst>
                <a:ext uri="{FF2B5EF4-FFF2-40B4-BE49-F238E27FC236}">
                  <a16:creationId xmlns:a16="http://schemas.microsoft.com/office/drawing/2014/main" id="{AEBBBC8B-6C62-4DEC-B25D-E45D1E7CD366}"/>
                </a:ext>
              </a:extLst>
            </p:cNvPr>
            <p:cNvSpPr txBox="1"/>
            <p:nvPr/>
          </p:nvSpPr>
          <p:spPr>
            <a:xfrm>
              <a:off x="8932825" y="2240979"/>
              <a:ext cx="83356" cy="184666"/>
            </a:xfrm>
            <a:prstGeom prst="rect">
              <a:avLst/>
            </a:prstGeom>
            <a:noFill/>
          </p:spPr>
          <p:txBody>
            <a:bodyPr wrap="none" lIns="0" tIns="0" rIns="0" bIns="0" rtlCol="0">
              <a:spAutoFit/>
            </a:bodyPr>
            <a:lstStyle/>
            <a:p>
              <a:pPr algn="l"/>
              <a:r>
                <a:rPr lang="en-US" sz="1200">
                  <a:solidFill>
                    <a:schemeClr val="bg1"/>
                  </a:solidFill>
                </a:rPr>
                <a:t>3</a:t>
              </a:r>
            </a:p>
          </p:txBody>
        </p:sp>
      </p:grpSp>
      <p:grpSp>
        <p:nvGrpSpPr>
          <p:cNvPr id="88" name="Group 87">
            <a:extLst>
              <a:ext uri="{FF2B5EF4-FFF2-40B4-BE49-F238E27FC236}">
                <a16:creationId xmlns:a16="http://schemas.microsoft.com/office/drawing/2014/main" id="{C5812E70-EE34-4190-8FA1-43A8BF10ECEE}"/>
              </a:ext>
            </a:extLst>
          </p:cNvPr>
          <p:cNvGrpSpPr/>
          <p:nvPr/>
        </p:nvGrpSpPr>
        <p:grpSpPr>
          <a:xfrm>
            <a:off x="8837343" y="2557835"/>
            <a:ext cx="1727907" cy="274320"/>
            <a:chOff x="8837343" y="2557835"/>
            <a:chExt cx="1727907" cy="274320"/>
          </a:xfrm>
        </p:grpSpPr>
        <p:sp>
          <p:nvSpPr>
            <p:cNvPr id="53" name="TextBox 52">
              <a:extLst>
                <a:ext uri="{FF2B5EF4-FFF2-40B4-BE49-F238E27FC236}">
                  <a16:creationId xmlns:a16="http://schemas.microsoft.com/office/drawing/2014/main" id="{9767C86B-402D-463C-B8F7-E3668450ED8A}"/>
                </a:ext>
              </a:extLst>
            </p:cNvPr>
            <p:cNvSpPr txBox="1"/>
            <p:nvPr/>
          </p:nvSpPr>
          <p:spPr>
            <a:xfrm>
              <a:off x="9134474" y="2576657"/>
              <a:ext cx="1430776"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Notify subscribers</a:t>
              </a:r>
            </a:p>
          </p:txBody>
        </p:sp>
        <p:sp>
          <p:nvSpPr>
            <p:cNvPr id="79" name="Oval 78">
              <a:extLst>
                <a:ext uri="{FF2B5EF4-FFF2-40B4-BE49-F238E27FC236}">
                  <a16:creationId xmlns:a16="http://schemas.microsoft.com/office/drawing/2014/main" id="{D0CC753C-B0CB-420D-AB9A-27D5057CDC48}"/>
                </a:ext>
              </a:extLst>
            </p:cNvPr>
            <p:cNvSpPr/>
            <p:nvPr/>
          </p:nvSpPr>
          <p:spPr bwMode="auto">
            <a:xfrm>
              <a:off x="8837343" y="255783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80" name="TextBox 79">
              <a:extLst>
                <a:ext uri="{FF2B5EF4-FFF2-40B4-BE49-F238E27FC236}">
                  <a16:creationId xmlns:a16="http://schemas.microsoft.com/office/drawing/2014/main" id="{0D8DAF73-5EBD-4AE4-AEEC-5DBCC56A2325}"/>
                </a:ext>
              </a:extLst>
            </p:cNvPr>
            <p:cNvSpPr txBox="1"/>
            <p:nvPr/>
          </p:nvSpPr>
          <p:spPr>
            <a:xfrm>
              <a:off x="8932825" y="2602662"/>
              <a:ext cx="83356" cy="184666"/>
            </a:xfrm>
            <a:prstGeom prst="rect">
              <a:avLst/>
            </a:prstGeom>
            <a:noFill/>
          </p:spPr>
          <p:txBody>
            <a:bodyPr wrap="none" lIns="0" tIns="0" rIns="0" bIns="0" rtlCol="0">
              <a:spAutoFit/>
            </a:bodyPr>
            <a:lstStyle/>
            <a:p>
              <a:pPr algn="l"/>
              <a:r>
                <a:rPr lang="en-US" sz="1200">
                  <a:solidFill>
                    <a:schemeClr val="bg1"/>
                  </a:solidFill>
                </a:rPr>
                <a:t>4</a:t>
              </a:r>
            </a:p>
          </p:txBody>
        </p:sp>
      </p:grpSp>
      <p:grpSp>
        <p:nvGrpSpPr>
          <p:cNvPr id="89" name="Group 88">
            <a:extLst>
              <a:ext uri="{FF2B5EF4-FFF2-40B4-BE49-F238E27FC236}">
                <a16:creationId xmlns:a16="http://schemas.microsoft.com/office/drawing/2014/main" id="{3FE7F94B-64FA-41F8-B7A4-0143D5C6650D}"/>
              </a:ext>
            </a:extLst>
          </p:cNvPr>
          <p:cNvGrpSpPr/>
          <p:nvPr/>
        </p:nvGrpSpPr>
        <p:grpSpPr>
          <a:xfrm>
            <a:off x="8837343" y="2929064"/>
            <a:ext cx="2028374" cy="274320"/>
            <a:chOff x="8837343" y="2929064"/>
            <a:chExt cx="2028374" cy="274320"/>
          </a:xfrm>
        </p:grpSpPr>
        <p:sp>
          <p:nvSpPr>
            <p:cNvPr id="54" name="TextBox 53">
              <a:extLst>
                <a:ext uri="{FF2B5EF4-FFF2-40B4-BE49-F238E27FC236}">
                  <a16:creationId xmlns:a16="http://schemas.microsoft.com/office/drawing/2014/main" id="{FADF147E-EEFC-4876-AF8A-9E55058F9C1F}"/>
                </a:ext>
              </a:extLst>
            </p:cNvPr>
            <p:cNvSpPr txBox="1"/>
            <p:nvPr/>
          </p:nvSpPr>
          <p:spPr>
            <a:xfrm>
              <a:off x="9134474" y="2943113"/>
              <a:ext cx="1731243"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IOS Push notifications</a:t>
              </a:r>
            </a:p>
          </p:txBody>
        </p:sp>
        <p:sp>
          <p:nvSpPr>
            <p:cNvPr id="81" name="Oval 80">
              <a:extLst>
                <a:ext uri="{FF2B5EF4-FFF2-40B4-BE49-F238E27FC236}">
                  <a16:creationId xmlns:a16="http://schemas.microsoft.com/office/drawing/2014/main" id="{A28627EC-CFBA-4D61-85B9-6291974BC7ED}"/>
                </a:ext>
              </a:extLst>
            </p:cNvPr>
            <p:cNvSpPr/>
            <p:nvPr/>
          </p:nvSpPr>
          <p:spPr bwMode="auto">
            <a:xfrm>
              <a:off x="8837343" y="2929064"/>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82" name="TextBox 81">
              <a:extLst>
                <a:ext uri="{FF2B5EF4-FFF2-40B4-BE49-F238E27FC236}">
                  <a16:creationId xmlns:a16="http://schemas.microsoft.com/office/drawing/2014/main" id="{8697343E-D614-4AFF-9BC2-5BD1FDE1D376}"/>
                </a:ext>
              </a:extLst>
            </p:cNvPr>
            <p:cNvSpPr txBox="1"/>
            <p:nvPr/>
          </p:nvSpPr>
          <p:spPr>
            <a:xfrm>
              <a:off x="8932825" y="2973891"/>
              <a:ext cx="83356" cy="184666"/>
            </a:xfrm>
            <a:prstGeom prst="rect">
              <a:avLst/>
            </a:prstGeom>
            <a:noFill/>
          </p:spPr>
          <p:txBody>
            <a:bodyPr wrap="none" lIns="0" tIns="0" rIns="0" bIns="0" rtlCol="0">
              <a:spAutoFit/>
            </a:bodyPr>
            <a:lstStyle/>
            <a:p>
              <a:pPr algn="l"/>
              <a:r>
                <a:rPr lang="en-US" sz="1200">
                  <a:solidFill>
                    <a:schemeClr val="bg1"/>
                  </a:solidFill>
                </a:rPr>
                <a:t>5</a:t>
              </a:r>
            </a:p>
          </p:txBody>
        </p:sp>
      </p:grpSp>
      <p:grpSp>
        <p:nvGrpSpPr>
          <p:cNvPr id="90" name="Group 89">
            <a:extLst>
              <a:ext uri="{FF2B5EF4-FFF2-40B4-BE49-F238E27FC236}">
                <a16:creationId xmlns:a16="http://schemas.microsoft.com/office/drawing/2014/main" id="{A482E30F-201B-4463-AD55-7223AE752706}"/>
              </a:ext>
            </a:extLst>
          </p:cNvPr>
          <p:cNvGrpSpPr/>
          <p:nvPr/>
        </p:nvGrpSpPr>
        <p:grpSpPr>
          <a:xfrm>
            <a:off x="8837343" y="3279986"/>
            <a:ext cx="2386677" cy="274320"/>
            <a:chOff x="8837343" y="3279986"/>
            <a:chExt cx="2386677" cy="274320"/>
          </a:xfrm>
        </p:grpSpPr>
        <p:sp>
          <p:nvSpPr>
            <p:cNvPr id="71" name="TextBox 70">
              <a:extLst>
                <a:ext uri="{FF2B5EF4-FFF2-40B4-BE49-F238E27FC236}">
                  <a16:creationId xmlns:a16="http://schemas.microsoft.com/office/drawing/2014/main" id="{8BE6567B-6CB8-4858-A59D-B71A7359CC97}"/>
                </a:ext>
              </a:extLst>
            </p:cNvPr>
            <p:cNvSpPr txBox="1"/>
            <p:nvPr/>
          </p:nvSpPr>
          <p:spPr>
            <a:xfrm>
              <a:off x="9134474" y="3309568"/>
              <a:ext cx="2089546"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Android Push notifications</a:t>
              </a:r>
            </a:p>
          </p:txBody>
        </p:sp>
        <p:sp>
          <p:nvSpPr>
            <p:cNvPr id="83" name="Oval 82">
              <a:extLst>
                <a:ext uri="{FF2B5EF4-FFF2-40B4-BE49-F238E27FC236}">
                  <a16:creationId xmlns:a16="http://schemas.microsoft.com/office/drawing/2014/main" id="{528B7766-C744-4D8C-9988-E9D596326F47}"/>
                </a:ext>
              </a:extLst>
            </p:cNvPr>
            <p:cNvSpPr/>
            <p:nvPr/>
          </p:nvSpPr>
          <p:spPr bwMode="auto">
            <a:xfrm>
              <a:off x="8837343" y="3279986"/>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84" name="TextBox 83">
              <a:extLst>
                <a:ext uri="{FF2B5EF4-FFF2-40B4-BE49-F238E27FC236}">
                  <a16:creationId xmlns:a16="http://schemas.microsoft.com/office/drawing/2014/main" id="{23B88E86-5E13-475F-A621-B0D49593A1A1}"/>
                </a:ext>
              </a:extLst>
            </p:cNvPr>
            <p:cNvSpPr txBox="1"/>
            <p:nvPr/>
          </p:nvSpPr>
          <p:spPr>
            <a:xfrm>
              <a:off x="8932825" y="3324813"/>
              <a:ext cx="83356" cy="184666"/>
            </a:xfrm>
            <a:prstGeom prst="rect">
              <a:avLst/>
            </a:prstGeom>
            <a:noFill/>
          </p:spPr>
          <p:txBody>
            <a:bodyPr wrap="none" lIns="0" tIns="0" rIns="0" bIns="0" rtlCol="0">
              <a:spAutoFit/>
            </a:bodyPr>
            <a:lstStyle/>
            <a:p>
              <a:pPr algn="l"/>
              <a:r>
                <a:rPr lang="en-US" sz="1200">
                  <a:solidFill>
                    <a:schemeClr val="bg1"/>
                  </a:solidFill>
                </a:rPr>
                <a:t>6</a:t>
              </a:r>
            </a:p>
          </p:txBody>
        </p:sp>
      </p:grpSp>
      <p:grpSp>
        <p:nvGrpSpPr>
          <p:cNvPr id="110" name="Group 109">
            <a:extLst>
              <a:ext uri="{FF2B5EF4-FFF2-40B4-BE49-F238E27FC236}">
                <a16:creationId xmlns:a16="http://schemas.microsoft.com/office/drawing/2014/main" id="{71CD998E-1DED-4AF2-B007-91112AC90FD0}"/>
              </a:ext>
            </a:extLst>
          </p:cNvPr>
          <p:cNvGrpSpPr/>
          <p:nvPr/>
        </p:nvGrpSpPr>
        <p:grpSpPr>
          <a:xfrm>
            <a:off x="5659124" y="2388058"/>
            <a:ext cx="2558859" cy="1006659"/>
            <a:chOff x="5659124" y="2388058"/>
            <a:chExt cx="2558859" cy="1006659"/>
          </a:xfrm>
        </p:grpSpPr>
        <p:sp>
          <p:nvSpPr>
            <p:cNvPr id="69" name="Oval 68">
              <a:extLst>
                <a:ext uri="{FF2B5EF4-FFF2-40B4-BE49-F238E27FC236}">
                  <a16:creationId xmlns:a16="http://schemas.microsoft.com/office/drawing/2014/main" id="{5817A779-064F-4B33-902A-44383E1B810B}"/>
                </a:ext>
              </a:extLst>
            </p:cNvPr>
            <p:cNvSpPr/>
            <p:nvPr/>
          </p:nvSpPr>
          <p:spPr bwMode="auto">
            <a:xfrm>
              <a:off x="7229969" y="24151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a:gradFill>
                    <a:gsLst>
                      <a:gs pos="40075">
                        <a:srgbClr val="FFFFFF"/>
                      </a:gs>
                      <a:gs pos="30000">
                        <a:srgbClr val="FFFFFF"/>
                      </a:gs>
                    </a:gsLst>
                    <a:lin ang="5400000" scaled="0"/>
                  </a:gradFill>
                </a:rPr>
                <a:t>6</a:t>
              </a:r>
            </a:p>
          </p:txBody>
        </p:sp>
        <p:cxnSp>
          <p:nvCxnSpPr>
            <p:cNvPr id="66" name="Connector: Elbow 65">
              <a:extLst>
                <a:ext uri="{FF2B5EF4-FFF2-40B4-BE49-F238E27FC236}">
                  <a16:creationId xmlns:a16="http://schemas.microsoft.com/office/drawing/2014/main" id="{847D7460-5870-413F-AEC9-2606BA9395BD}"/>
                </a:ext>
              </a:extLst>
            </p:cNvPr>
            <p:cNvCxnSpPr>
              <a:cxnSpLocks/>
              <a:stCxn id="91" idx="3"/>
              <a:endCxn id="65" idx="2"/>
            </p:cNvCxnSpPr>
            <p:nvPr/>
          </p:nvCxnSpPr>
          <p:spPr>
            <a:xfrm flipV="1">
              <a:off x="5659124" y="2388058"/>
              <a:ext cx="1944970" cy="1006659"/>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8F38B0F-2A2D-4D53-A049-AB0023B90743}"/>
                </a:ext>
              </a:extLst>
            </p:cNvPr>
            <p:cNvGrpSpPr/>
            <p:nvPr/>
          </p:nvGrpSpPr>
          <p:grpSpPr>
            <a:xfrm>
              <a:off x="7395023" y="2721234"/>
              <a:ext cx="822960" cy="403391"/>
              <a:chOff x="7395023" y="3013464"/>
              <a:chExt cx="822960" cy="403391"/>
            </a:xfrm>
          </p:grpSpPr>
          <p:sp>
            <p:nvSpPr>
              <p:cNvPr id="64" name="Rectangle 63">
                <a:extLst>
                  <a:ext uri="{FF2B5EF4-FFF2-40B4-BE49-F238E27FC236}">
                    <a16:creationId xmlns:a16="http://schemas.microsoft.com/office/drawing/2014/main" id="{F4990B18-46A8-4707-BD13-CA720D533C24}"/>
                  </a:ext>
                </a:extLst>
              </p:cNvPr>
              <p:cNvSpPr/>
              <p:nvPr/>
            </p:nvSpPr>
            <p:spPr>
              <a:xfrm>
                <a:off x="7395023" y="3013464"/>
                <a:ext cx="82296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2"/>
                    </a:solidFill>
                    <a:effectLst/>
                    <a:uLnTx/>
                    <a:uFillTx/>
                    <a:ea typeface="+mn-ea"/>
                    <a:cs typeface="+mn-cs"/>
                  </a:rPr>
                  <a:t>Google</a:t>
                </a:r>
              </a:p>
            </p:txBody>
          </p:sp>
          <p:pic>
            <p:nvPicPr>
              <p:cNvPr id="1026" name="Picture 2" descr="See the source image">
                <a:extLst>
                  <a:ext uri="{FF2B5EF4-FFF2-40B4-BE49-F238E27FC236}">
                    <a16:creationId xmlns:a16="http://schemas.microsoft.com/office/drawing/2014/main" id="{18854121-7586-4650-9EF4-E93C5E1E7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655" y="3109368"/>
                <a:ext cx="183627" cy="2154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9" name="Group 108">
            <a:extLst>
              <a:ext uri="{FF2B5EF4-FFF2-40B4-BE49-F238E27FC236}">
                <a16:creationId xmlns:a16="http://schemas.microsoft.com/office/drawing/2014/main" id="{6B06D4EA-567D-493D-B05A-49DA49813562}"/>
              </a:ext>
            </a:extLst>
          </p:cNvPr>
          <p:cNvGrpSpPr/>
          <p:nvPr/>
        </p:nvGrpSpPr>
        <p:grpSpPr>
          <a:xfrm>
            <a:off x="5659124" y="2388058"/>
            <a:ext cx="1356425" cy="1006659"/>
            <a:chOff x="5659124" y="2388058"/>
            <a:chExt cx="1356425" cy="1006659"/>
          </a:xfrm>
        </p:grpSpPr>
        <p:sp>
          <p:nvSpPr>
            <p:cNvPr id="48" name="TextBox 47">
              <a:extLst>
                <a:ext uri="{FF2B5EF4-FFF2-40B4-BE49-F238E27FC236}">
                  <a16:creationId xmlns:a16="http://schemas.microsoft.com/office/drawing/2014/main" id="{3192AE9C-C90C-43F6-B33E-FA6EF9F91206}"/>
                </a:ext>
              </a:extLst>
            </p:cNvPr>
            <p:cNvSpPr txBox="1"/>
            <p:nvPr/>
          </p:nvSpPr>
          <p:spPr>
            <a:xfrm>
              <a:off x="6160740" y="2456379"/>
              <a:ext cx="83356" cy="184666"/>
            </a:xfrm>
            <a:prstGeom prst="rect">
              <a:avLst/>
            </a:prstGeom>
            <a:noFill/>
          </p:spPr>
          <p:txBody>
            <a:bodyPr wrap="none" lIns="0" tIns="0" rIns="0" bIns="0" rtlCol="0">
              <a:spAutoFit/>
            </a:bodyPr>
            <a:lstStyle/>
            <a:p>
              <a:pPr algn="l"/>
              <a:r>
                <a:rPr lang="en-US" sz="1200">
                  <a:solidFill>
                    <a:schemeClr val="bg1"/>
                  </a:solidFill>
                </a:rPr>
                <a:t>5</a:t>
              </a:r>
            </a:p>
          </p:txBody>
        </p:sp>
        <p:sp>
          <p:nvSpPr>
            <p:cNvPr id="47" name="Oval 46">
              <a:extLst>
                <a:ext uri="{FF2B5EF4-FFF2-40B4-BE49-F238E27FC236}">
                  <a16:creationId xmlns:a16="http://schemas.microsoft.com/office/drawing/2014/main" id="{62A5EA57-1221-45BB-91E8-361BA26928AE}"/>
                </a:ext>
              </a:extLst>
            </p:cNvPr>
            <p:cNvSpPr/>
            <p:nvPr/>
          </p:nvSpPr>
          <p:spPr bwMode="auto">
            <a:xfrm>
              <a:off x="6065258" y="241155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a:gradFill>
                    <a:gsLst>
                      <a:gs pos="40075">
                        <a:srgbClr val="FFFFFF"/>
                      </a:gs>
                      <a:gs pos="30000">
                        <a:srgbClr val="FFFFFF"/>
                      </a:gs>
                    </a:gsLst>
                    <a:lin ang="5400000" scaled="0"/>
                  </a:gradFill>
                </a:rPr>
                <a:t>5</a:t>
              </a:r>
            </a:p>
          </p:txBody>
        </p:sp>
        <p:cxnSp>
          <p:nvCxnSpPr>
            <p:cNvPr id="37" name="Connector: Elbow 36">
              <a:extLst>
                <a:ext uri="{FF2B5EF4-FFF2-40B4-BE49-F238E27FC236}">
                  <a16:creationId xmlns:a16="http://schemas.microsoft.com/office/drawing/2014/main" id="{C6DD2826-C944-455B-8383-C9957E46D3F4}"/>
                </a:ext>
              </a:extLst>
            </p:cNvPr>
            <p:cNvCxnSpPr>
              <a:cxnSpLocks/>
              <a:stCxn id="91" idx="3"/>
              <a:endCxn id="14" idx="2"/>
            </p:cNvCxnSpPr>
            <p:nvPr/>
          </p:nvCxnSpPr>
          <p:spPr>
            <a:xfrm flipV="1">
              <a:off x="5659124" y="2388058"/>
              <a:ext cx="755478" cy="1006659"/>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9905E33-C9E1-40BC-96F4-5497B128D744}"/>
                </a:ext>
              </a:extLst>
            </p:cNvPr>
            <p:cNvGrpSpPr/>
            <p:nvPr/>
          </p:nvGrpSpPr>
          <p:grpSpPr>
            <a:xfrm>
              <a:off x="6192589" y="2721234"/>
              <a:ext cx="822960" cy="403391"/>
              <a:chOff x="6192589" y="3013464"/>
              <a:chExt cx="822960" cy="403391"/>
            </a:xfrm>
          </p:grpSpPr>
          <p:sp>
            <p:nvSpPr>
              <p:cNvPr id="63" name="Rectangle 62">
                <a:extLst>
                  <a:ext uri="{FF2B5EF4-FFF2-40B4-BE49-F238E27FC236}">
                    <a16:creationId xmlns:a16="http://schemas.microsoft.com/office/drawing/2014/main" id="{1A5A071F-312A-4599-B3C5-3AEE9C0AC708}"/>
                  </a:ext>
                </a:extLst>
              </p:cNvPr>
              <p:cNvSpPr/>
              <p:nvPr/>
            </p:nvSpPr>
            <p:spPr>
              <a:xfrm>
                <a:off x="6192589" y="3013464"/>
                <a:ext cx="82296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ea typeface="+mn-ea"/>
                    <a:cs typeface="+mn-cs"/>
                  </a:rPr>
                  <a:t>Apple</a:t>
                </a:r>
              </a:p>
            </p:txBody>
          </p:sp>
          <p:pic>
            <p:nvPicPr>
              <p:cNvPr id="1028" name="Picture 4" descr="See the source image">
                <a:extLst>
                  <a:ext uri="{FF2B5EF4-FFF2-40B4-BE49-F238E27FC236}">
                    <a16:creationId xmlns:a16="http://schemas.microsoft.com/office/drawing/2014/main" id="{ABF1709C-1AAF-48D1-86A8-25CC5418C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528" y="3113295"/>
                <a:ext cx="178919" cy="21945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1" name="Rectangle 90">
            <a:extLst>
              <a:ext uri="{FF2B5EF4-FFF2-40B4-BE49-F238E27FC236}">
                <a16:creationId xmlns:a16="http://schemas.microsoft.com/office/drawing/2014/main" id="{2A341727-600B-4422-B50C-53597AD70A96}"/>
              </a:ext>
            </a:extLst>
          </p:cNvPr>
          <p:cNvSpPr/>
          <p:nvPr/>
        </p:nvSpPr>
        <p:spPr>
          <a:xfrm>
            <a:off x="4561844" y="3158557"/>
            <a:ext cx="1097280" cy="472320"/>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dirty="0">
                <a:solidFill>
                  <a:prstClr val="white"/>
                </a:solidFill>
              </a:rPr>
              <a:t>Real-time notifications</a:t>
            </a:r>
          </a:p>
        </p:txBody>
      </p:sp>
      <p:sp>
        <p:nvSpPr>
          <p:cNvPr id="92" name="Rectangle 91">
            <a:extLst>
              <a:ext uri="{FF2B5EF4-FFF2-40B4-BE49-F238E27FC236}">
                <a16:creationId xmlns:a16="http://schemas.microsoft.com/office/drawing/2014/main" id="{3C80F742-9C8C-43AE-B36C-A8DB16B21D73}"/>
              </a:ext>
            </a:extLst>
          </p:cNvPr>
          <p:cNvSpPr/>
          <p:nvPr/>
        </p:nvSpPr>
        <p:spPr>
          <a:xfrm>
            <a:off x="6065257" y="3158557"/>
            <a:ext cx="2152725" cy="472320"/>
          </a:xfrm>
          <a:prstGeom prst="rect">
            <a:avLst/>
          </a:prstGeom>
          <a:solidFill>
            <a:srgbClr val="2F2F2F"/>
          </a:solidFill>
          <a:ln w="12700" cap="flat" cmpd="sng" algn="ctr">
            <a:noFill/>
            <a:prstDash val="solid"/>
            <a:miter lim="800000"/>
          </a:ln>
          <a:effectLst/>
        </p:spPr>
        <p:txBody>
          <a:bodyPr rtlCol="0" anchor="ctr"/>
          <a:lstStyle/>
          <a:p>
            <a:pPr algn="ctr" defTabSz="896386"/>
            <a:r>
              <a:rPr lang="en-US" sz="1200" kern="0" dirty="0">
                <a:solidFill>
                  <a:prstClr val="white"/>
                </a:solidFill>
              </a:rPr>
              <a:t>Push notifications</a:t>
            </a:r>
          </a:p>
        </p:txBody>
      </p:sp>
      <p:grpSp>
        <p:nvGrpSpPr>
          <p:cNvPr id="108" name="Group 107">
            <a:extLst>
              <a:ext uri="{FF2B5EF4-FFF2-40B4-BE49-F238E27FC236}">
                <a16:creationId xmlns:a16="http://schemas.microsoft.com/office/drawing/2014/main" id="{2E901D79-FF64-4F95-AE20-FB3CB5B9E270}"/>
              </a:ext>
            </a:extLst>
          </p:cNvPr>
          <p:cNvGrpSpPr/>
          <p:nvPr/>
        </p:nvGrpSpPr>
        <p:grpSpPr>
          <a:xfrm>
            <a:off x="1075705" y="3632972"/>
            <a:ext cx="9790011" cy="2272131"/>
            <a:chOff x="1075705" y="3632972"/>
            <a:chExt cx="9790011" cy="2272131"/>
          </a:xfrm>
        </p:grpSpPr>
        <p:sp>
          <p:nvSpPr>
            <p:cNvPr id="5" name="Rectangle 4">
              <a:extLst>
                <a:ext uri="{FF2B5EF4-FFF2-40B4-BE49-F238E27FC236}">
                  <a16:creationId xmlns:a16="http://schemas.microsoft.com/office/drawing/2014/main" id="{D044A4B7-17F7-4AD1-80E1-0EE37A7A2D3A}"/>
                </a:ext>
              </a:extLst>
            </p:cNvPr>
            <p:cNvSpPr/>
            <p:nvPr/>
          </p:nvSpPr>
          <p:spPr>
            <a:xfrm>
              <a:off x="2135409" y="4940743"/>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a:solidFill>
                    <a:schemeClr val="bg2"/>
                  </a:solidFill>
                </a:rPr>
                <a:t>Search Index</a:t>
              </a:r>
            </a:p>
          </p:txBody>
        </p:sp>
        <p:sp>
          <p:nvSpPr>
            <p:cNvPr id="6" name="Rectangle 5">
              <a:extLst>
                <a:ext uri="{FF2B5EF4-FFF2-40B4-BE49-F238E27FC236}">
                  <a16:creationId xmlns:a16="http://schemas.microsoft.com/office/drawing/2014/main" id="{B19B6EFF-5041-4388-9B88-5B205D4E2AFE}"/>
                </a:ext>
              </a:extLst>
            </p:cNvPr>
            <p:cNvSpPr/>
            <p:nvPr/>
          </p:nvSpPr>
          <p:spPr>
            <a:xfrm>
              <a:off x="3188141" y="4940743"/>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a:solidFill>
                    <a:schemeClr val="bg2"/>
                  </a:solidFill>
                </a:rPr>
                <a:t>Notification</a:t>
              </a:r>
            </a:p>
            <a:p>
              <a:pPr algn="ctr" defTabSz="914400"/>
              <a:r>
                <a:rPr lang="en-US" sz="1200" kern="0">
                  <a:solidFill>
                    <a:schemeClr val="bg2"/>
                  </a:solidFill>
                </a:rPr>
                <a:t>Service</a:t>
              </a:r>
            </a:p>
          </p:txBody>
        </p:sp>
        <p:sp>
          <p:nvSpPr>
            <p:cNvPr id="11" name="Rectangle 10">
              <a:extLst>
                <a:ext uri="{FF2B5EF4-FFF2-40B4-BE49-F238E27FC236}">
                  <a16:creationId xmlns:a16="http://schemas.microsoft.com/office/drawing/2014/main" id="{AE1B16F1-62AD-4197-928A-F778E8283208}"/>
                </a:ext>
              </a:extLst>
            </p:cNvPr>
            <p:cNvSpPr/>
            <p:nvPr/>
          </p:nvSpPr>
          <p:spPr>
            <a:xfrm>
              <a:off x="1075705" y="4940743"/>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a:solidFill>
                    <a:schemeClr val="bg2"/>
                  </a:solidFill>
                </a:rPr>
                <a:t>Exchange</a:t>
              </a:r>
            </a:p>
          </p:txBody>
        </p:sp>
        <p:sp>
          <p:nvSpPr>
            <p:cNvPr id="12" name="Rectangle 11">
              <a:extLst>
                <a:ext uri="{FF2B5EF4-FFF2-40B4-BE49-F238E27FC236}">
                  <a16:creationId xmlns:a16="http://schemas.microsoft.com/office/drawing/2014/main" id="{8B5A2FDE-9903-4518-AFEB-53B683D32180}"/>
                </a:ext>
              </a:extLst>
            </p:cNvPr>
            <p:cNvSpPr/>
            <p:nvPr/>
          </p:nvSpPr>
          <p:spPr>
            <a:xfrm>
              <a:off x="1075705" y="5501712"/>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a:solidFill>
                    <a:schemeClr val="bg2"/>
                  </a:solidFill>
                </a:rPr>
                <a:t>Information Protection</a:t>
              </a:r>
            </a:p>
          </p:txBody>
        </p:sp>
        <p:sp>
          <p:nvSpPr>
            <p:cNvPr id="13" name="Rectangle 12">
              <a:extLst>
                <a:ext uri="{FF2B5EF4-FFF2-40B4-BE49-F238E27FC236}">
                  <a16:creationId xmlns:a16="http://schemas.microsoft.com/office/drawing/2014/main" id="{BA681365-1646-45B6-B0F9-A6A5C2A8C0E6}"/>
                </a:ext>
              </a:extLst>
            </p:cNvPr>
            <p:cNvSpPr/>
            <p:nvPr/>
          </p:nvSpPr>
          <p:spPr>
            <a:xfrm>
              <a:off x="4238320" y="4940743"/>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a:solidFill>
                    <a:schemeClr val="bg2"/>
                  </a:solidFill>
                </a:rPr>
                <a:t>Graph Webhook</a:t>
              </a:r>
            </a:p>
          </p:txBody>
        </p:sp>
        <p:cxnSp>
          <p:nvCxnSpPr>
            <p:cNvPr id="31" name="Straight Arrow Connector 30">
              <a:extLst>
                <a:ext uri="{FF2B5EF4-FFF2-40B4-BE49-F238E27FC236}">
                  <a16:creationId xmlns:a16="http://schemas.microsoft.com/office/drawing/2014/main" id="{A7D75521-4562-46EE-835A-48B35B848D21}"/>
                </a:ext>
              </a:extLst>
            </p:cNvPr>
            <p:cNvCxnSpPr>
              <a:stCxn id="11" idx="2"/>
              <a:endCxn id="12" idx="0"/>
            </p:cNvCxnSpPr>
            <p:nvPr/>
          </p:nvCxnSpPr>
          <p:spPr>
            <a:xfrm>
              <a:off x="1578625" y="5344134"/>
              <a:ext cx="0" cy="15757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BBF89FDD-8B6A-4D3F-917E-61D8E2A25836}"/>
                </a:ext>
              </a:extLst>
            </p:cNvPr>
            <p:cNvCxnSpPr>
              <a:cxnSpLocks/>
              <a:stCxn id="10" idx="2"/>
              <a:endCxn id="11" idx="0"/>
            </p:cNvCxnSpPr>
            <p:nvPr/>
          </p:nvCxnSpPr>
          <p:spPr>
            <a:xfrm rot="5400000">
              <a:off x="1525430" y="3686169"/>
              <a:ext cx="1307770" cy="1201379"/>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446DA8-8D99-4F05-A698-F7E0D0C9DBE0}"/>
                </a:ext>
              </a:extLst>
            </p:cNvPr>
            <p:cNvCxnSpPr>
              <a:cxnSpLocks/>
              <a:stCxn id="10" idx="2"/>
              <a:endCxn id="5" idx="0"/>
            </p:cNvCxnSpPr>
            <p:nvPr/>
          </p:nvCxnSpPr>
          <p:spPr>
            <a:xfrm rot="5400000">
              <a:off x="2055282" y="4216021"/>
              <a:ext cx="1307770" cy="141675"/>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1DD70E2-FB80-449D-A51D-2FA4EB1B2D43}"/>
                </a:ext>
              </a:extLst>
            </p:cNvPr>
            <p:cNvCxnSpPr>
              <a:cxnSpLocks/>
              <a:stCxn id="10" idx="2"/>
              <a:endCxn id="6" idx="0"/>
            </p:cNvCxnSpPr>
            <p:nvPr/>
          </p:nvCxnSpPr>
          <p:spPr>
            <a:xfrm rot="16200000" flipH="1">
              <a:off x="2581647" y="3831329"/>
              <a:ext cx="1307770" cy="911057"/>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B6FC610-6CAF-484C-B604-53EB17F3821E}"/>
                </a:ext>
              </a:extLst>
            </p:cNvPr>
            <p:cNvCxnSpPr>
              <a:cxnSpLocks/>
              <a:stCxn id="10" idx="2"/>
              <a:endCxn id="13" idx="0"/>
            </p:cNvCxnSpPr>
            <p:nvPr/>
          </p:nvCxnSpPr>
          <p:spPr>
            <a:xfrm rot="16200000" flipH="1">
              <a:off x="3106737" y="3306240"/>
              <a:ext cx="1307770" cy="1961236"/>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8E0ACDD-142E-4AA8-9993-7F72F11E972F}"/>
                </a:ext>
              </a:extLst>
            </p:cNvPr>
            <p:cNvCxnSpPr>
              <a:cxnSpLocks/>
              <a:stCxn id="10" idx="2"/>
            </p:cNvCxnSpPr>
            <p:nvPr/>
          </p:nvCxnSpPr>
          <p:spPr>
            <a:xfrm rot="16200000" flipH="1">
              <a:off x="3631826" y="2781150"/>
              <a:ext cx="1307770" cy="3011415"/>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18826FCF-3C4B-4628-A2BE-D6F1E969D9BB}"/>
                </a:ext>
              </a:extLst>
            </p:cNvPr>
            <p:cNvSpPr/>
            <p:nvPr/>
          </p:nvSpPr>
          <p:spPr bwMode="auto">
            <a:xfrm>
              <a:off x="2445182" y="4494556"/>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6" name="TextBox 45">
              <a:extLst>
                <a:ext uri="{FF2B5EF4-FFF2-40B4-BE49-F238E27FC236}">
                  <a16:creationId xmlns:a16="http://schemas.microsoft.com/office/drawing/2014/main" id="{06D54C2E-F405-4AA9-AA11-AA4CC4CAC7D4}"/>
                </a:ext>
              </a:extLst>
            </p:cNvPr>
            <p:cNvSpPr txBox="1"/>
            <p:nvPr/>
          </p:nvSpPr>
          <p:spPr>
            <a:xfrm>
              <a:off x="2540664" y="4539383"/>
              <a:ext cx="83356" cy="184666"/>
            </a:xfrm>
            <a:prstGeom prst="rect">
              <a:avLst/>
            </a:prstGeom>
            <a:noFill/>
          </p:spPr>
          <p:txBody>
            <a:bodyPr wrap="none" lIns="0" tIns="0" rIns="0" bIns="0" rtlCol="0">
              <a:spAutoFit/>
            </a:bodyPr>
            <a:lstStyle/>
            <a:p>
              <a:pPr algn="l"/>
              <a:r>
                <a:rPr lang="en-US" sz="1200">
                  <a:solidFill>
                    <a:schemeClr val="bg1"/>
                  </a:solidFill>
                </a:rPr>
                <a:t>4</a:t>
              </a:r>
            </a:p>
          </p:txBody>
        </p:sp>
        <p:sp>
          <p:nvSpPr>
            <p:cNvPr id="95" name="Rectangle 94">
              <a:extLst>
                <a:ext uri="{FF2B5EF4-FFF2-40B4-BE49-F238E27FC236}">
                  <a16:creationId xmlns:a16="http://schemas.microsoft.com/office/drawing/2014/main" id="{D5AB3E50-522A-4DC5-AD3C-2EAA83749E4E}"/>
                </a:ext>
              </a:extLst>
            </p:cNvPr>
            <p:cNvSpPr/>
            <p:nvPr/>
          </p:nvSpPr>
          <p:spPr>
            <a:xfrm>
              <a:off x="5323694" y="4931202"/>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dirty="0">
                  <a:solidFill>
                    <a:schemeClr val="bg2"/>
                  </a:solidFill>
                </a:rPr>
                <a:t>Activity Feed</a:t>
              </a:r>
            </a:p>
          </p:txBody>
        </p:sp>
        <p:sp>
          <p:nvSpPr>
            <p:cNvPr id="96" name="Rectangle 95">
              <a:extLst>
                <a:ext uri="{FF2B5EF4-FFF2-40B4-BE49-F238E27FC236}">
                  <a16:creationId xmlns:a16="http://schemas.microsoft.com/office/drawing/2014/main" id="{090B676C-4AA1-4105-A897-700779CC2463}"/>
                </a:ext>
              </a:extLst>
            </p:cNvPr>
            <p:cNvSpPr/>
            <p:nvPr/>
          </p:nvSpPr>
          <p:spPr>
            <a:xfrm>
              <a:off x="6435579" y="4928322"/>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dirty="0">
                  <a:solidFill>
                    <a:schemeClr val="bg2"/>
                  </a:solidFill>
                </a:rPr>
                <a:t>Federation Gateway</a:t>
              </a:r>
            </a:p>
          </p:txBody>
        </p:sp>
        <p:sp>
          <p:nvSpPr>
            <p:cNvPr id="98" name="Rectangle 97">
              <a:extLst>
                <a:ext uri="{FF2B5EF4-FFF2-40B4-BE49-F238E27FC236}">
                  <a16:creationId xmlns:a16="http://schemas.microsoft.com/office/drawing/2014/main" id="{2E5E396D-03FD-4132-ABC2-225EE886C5CB}"/>
                </a:ext>
              </a:extLst>
            </p:cNvPr>
            <p:cNvSpPr/>
            <p:nvPr/>
          </p:nvSpPr>
          <p:spPr>
            <a:xfrm>
              <a:off x="7520953" y="4918781"/>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dirty="0">
                  <a:solidFill>
                    <a:schemeClr val="bg2"/>
                  </a:solidFill>
                </a:rPr>
                <a:t>Audit Log</a:t>
              </a:r>
            </a:p>
          </p:txBody>
        </p:sp>
        <p:sp>
          <p:nvSpPr>
            <p:cNvPr id="99" name="Rectangle 98">
              <a:extLst>
                <a:ext uri="{FF2B5EF4-FFF2-40B4-BE49-F238E27FC236}">
                  <a16:creationId xmlns:a16="http://schemas.microsoft.com/office/drawing/2014/main" id="{DF373988-B6B3-41D9-BDC0-E02E4CE686B3}"/>
                </a:ext>
              </a:extLst>
            </p:cNvPr>
            <p:cNvSpPr/>
            <p:nvPr/>
          </p:nvSpPr>
          <p:spPr>
            <a:xfrm>
              <a:off x="8627304" y="4918781"/>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dirty="0">
                  <a:solidFill>
                    <a:schemeClr val="bg2"/>
                  </a:solidFill>
                </a:rPr>
                <a:t>Bot Listener</a:t>
              </a:r>
            </a:p>
          </p:txBody>
        </p:sp>
        <p:sp>
          <p:nvSpPr>
            <p:cNvPr id="100" name="Rectangle 99">
              <a:extLst>
                <a:ext uri="{FF2B5EF4-FFF2-40B4-BE49-F238E27FC236}">
                  <a16:creationId xmlns:a16="http://schemas.microsoft.com/office/drawing/2014/main" id="{16132C17-6922-4B2F-90EF-D5881D6BA389}"/>
                </a:ext>
              </a:extLst>
            </p:cNvPr>
            <p:cNvSpPr/>
            <p:nvPr/>
          </p:nvSpPr>
          <p:spPr>
            <a:xfrm>
              <a:off x="9712677" y="4909240"/>
              <a:ext cx="1153039"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defTabSz="914400"/>
              <a:r>
                <a:rPr lang="en-US" sz="1200" kern="0" dirty="0">
                  <a:solidFill>
                    <a:schemeClr val="bg2"/>
                  </a:solidFill>
                </a:rPr>
                <a:t>Augmentation service</a:t>
              </a:r>
            </a:p>
          </p:txBody>
        </p:sp>
        <p:cxnSp>
          <p:nvCxnSpPr>
            <p:cNvPr id="101" name="Connector: Elbow 100">
              <a:extLst>
                <a:ext uri="{FF2B5EF4-FFF2-40B4-BE49-F238E27FC236}">
                  <a16:creationId xmlns:a16="http://schemas.microsoft.com/office/drawing/2014/main" id="{5D78F1B2-BC0A-467E-9A5F-4810C5488486}"/>
                </a:ext>
              </a:extLst>
            </p:cNvPr>
            <p:cNvCxnSpPr>
              <a:cxnSpLocks/>
              <a:stCxn id="10" idx="2"/>
              <a:endCxn id="96" idx="0"/>
            </p:cNvCxnSpPr>
            <p:nvPr/>
          </p:nvCxnSpPr>
          <p:spPr>
            <a:xfrm rot="16200000" flipH="1">
              <a:off x="4211577" y="2201399"/>
              <a:ext cx="1295349" cy="4158495"/>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CAF41577-68A0-4EDB-B4E5-E593F7B20574}"/>
                </a:ext>
              </a:extLst>
            </p:cNvPr>
            <p:cNvCxnSpPr>
              <a:cxnSpLocks/>
              <a:stCxn id="10" idx="2"/>
              <a:endCxn id="98" idx="0"/>
            </p:cNvCxnSpPr>
            <p:nvPr/>
          </p:nvCxnSpPr>
          <p:spPr>
            <a:xfrm rot="16200000" flipH="1">
              <a:off x="4759034" y="1653942"/>
              <a:ext cx="1285808" cy="5243869"/>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2564D87C-0292-418C-9EE7-14213D871919}"/>
                </a:ext>
              </a:extLst>
            </p:cNvPr>
            <p:cNvCxnSpPr>
              <a:cxnSpLocks/>
              <a:stCxn id="10" idx="2"/>
              <a:endCxn id="99" idx="0"/>
            </p:cNvCxnSpPr>
            <p:nvPr/>
          </p:nvCxnSpPr>
          <p:spPr>
            <a:xfrm rot="16200000" flipH="1">
              <a:off x="5312210" y="1100767"/>
              <a:ext cx="1285808" cy="6350220"/>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83428C42-4B74-42BB-9156-32B017ADFD20}"/>
                </a:ext>
              </a:extLst>
            </p:cNvPr>
            <p:cNvCxnSpPr>
              <a:cxnSpLocks/>
              <a:stCxn id="10" idx="2"/>
              <a:endCxn id="100" idx="0"/>
            </p:cNvCxnSpPr>
            <p:nvPr/>
          </p:nvCxnSpPr>
          <p:spPr>
            <a:xfrm rot="16200000" flipH="1">
              <a:off x="5896467" y="516509"/>
              <a:ext cx="1276267" cy="7509193"/>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sp>
        <p:nvSpPr>
          <p:cNvPr id="18" name="Cylinder 17">
            <a:extLst>
              <a:ext uri="{FF2B5EF4-FFF2-40B4-BE49-F238E27FC236}">
                <a16:creationId xmlns:a16="http://schemas.microsoft.com/office/drawing/2014/main" id="{600EA4C9-0942-4674-95A7-6F784DFA0D33}"/>
              </a:ext>
            </a:extLst>
          </p:cNvPr>
          <p:cNvSpPr/>
          <p:nvPr/>
        </p:nvSpPr>
        <p:spPr bwMode="auto">
          <a:xfrm rot="5400000">
            <a:off x="4644660" y="1375186"/>
            <a:ext cx="337066" cy="5163659"/>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a:extLst>
              <a:ext uri="{FF2B5EF4-FFF2-40B4-BE49-F238E27FC236}">
                <a16:creationId xmlns:a16="http://schemas.microsoft.com/office/drawing/2014/main" id="{56E87F64-5D06-4EF6-A4E9-B584B54DDB20}"/>
              </a:ext>
            </a:extLst>
          </p:cNvPr>
          <p:cNvSpPr txBox="1"/>
          <p:nvPr/>
        </p:nvSpPr>
        <p:spPr>
          <a:xfrm>
            <a:off x="3384513" y="3850089"/>
            <a:ext cx="2481449" cy="215444"/>
          </a:xfrm>
          <a:prstGeom prst="rect">
            <a:avLst/>
          </a:prstGeom>
          <a:noFill/>
        </p:spPr>
        <p:txBody>
          <a:bodyPr wrap="none" lIns="0" tIns="0" rIns="0" bIns="0" rtlCol="0">
            <a:spAutoFit/>
          </a:bodyPr>
          <a:lstStyle/>
          <a:p>
            <a:pPr algn="l"/>
            <a:r>
              <a:rPr lang="en-US" sz="1400" dirty="0">
                <a:solidFill>
                  <a:schemeClr val="bg1"/>
                </a:solidFill>
              </a:rPr>
              <a:t>Messaging Publish / Subscriber</a:t>
            </a:r>
          </a:p>
        </p:txBody>
      </p:sp>
      <p:grpSp>
        <p:nvGrpSpPr>
          <p:cNvPr id="107" name="Group 106">
            <a:extLst>
              <a:ext uri="{FF2B5EF4-FFF2-40B4-BE49-F238E27FC236}">
                <a16:creationId xmlns:a16="http://schemas.microsoft.com/office/drawing/2014/main" id="{1BE422D7-2F3F-4E2C-92A9-57DD7BC869E9}"/>
              </a:ext>
            </a:extLst>
          </p:cNvPr>
          <p:cNvGrpSpPr/>
          <p:nvPr/>
        </p:nvGrpSpPr>
        <p:grpSpPr>
          <a:xfrm>
            <a:off x="4783857" y="2388058"/>
            <a:ext cx="327862" cy="1400424"/>
            <a:chOff x="4783857" y="2388058"/>
            <a:chExt cx="327862" cy="1400424"/>
          </a:xfrm>
        </p:grpSpPr>
        <p:sp>
          <p:nvSpPr>
            <p:cNvPr id="43" name="Oval 42">
              <a:extLst>
                <a:ext uri="{FF2B5EF4-FFF2-40B4-BE49-F238E27FC236}">
                  <a16:creationId xmlns:a16="http://schemas.microsoft.com/office/drawing/2014/main" id="{4C4EB844-A357-4D34-B594-78F85C02EC33}"/>
                </a:ext>
              </a:extLst>
            </p:cNvPr>
            <p:cNvSpPr/>
            <p:nvPr/>
          </p:nvSpPr>
          <p:spPr bwMode="auto">
            <a:xfrm>
              <a:off x="4783857" y="2406407"/>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4" name="TextBox 43">
              <a:extLst>
                <a:ext uri="{FF2B5EF4-FFF2-40B4-BE49-F238E27FC236}">
                  <a16:creationId xmlns:a16="http://schemas.microsoft.com/office/drawing/2014/main" id="{56210808-3B76-4D24-A2A6-AA86C3FBE0C7}"/>
                </a:ext>
              </a:extLst>
            </p:cNvPr>
            <p:cNvSpPr txBox="1"/>
            <p:nvPr/>
          </p:nvSpPr>
          <p:spPr>
            <a:xfrm>
              <a:off x="4879339" y="2451234"/>
              <a:ext cx="83356" cy="184666"/>
            </a:xfrm>
            <a:prstGeom prst="rect">
              <a:avLst/>
            </a:prstGeom>
            <a:noFill/>
          </p:spPr>
          <p:txBody>
            <a:bodyPr wrap="none" lIns="0" tIns="0" rIns="0" bIns="0" rtlCol="0">
              <a:spAutoFit/>
            </a:bodyPr>
            <a:lstStyle/>
            <a:p>
              <a:pPr algn="l"/>
              <a:r>
                <a:rPr lang="en-US" sz="1200">
                  <a:solidFill>
                    <a:schemeClr val="bg1"/>
                  </a:solidFill>
                </a:rPr>
                <a:t>3</a:t>
              </a:r>
            </a:p>
          </p:txBody>
        </p:sp>
        <p:cxnSp>
          <p:nvCxnSpPr>
            <p:cNvPr id="67" name="Straight Arrow Connector 66">
              <a:extLst>
                <a:ext uri="{FF2B5EF4-FFF2-40B4-BE49-F238E27FC236}">
                  <a16:creationId xmlns:a16="http://schemas.microsoft.com/office/drawing/2014/main" id="{7219A710-C177-44E8-8B02-FB9ADE4C0C17}"/>
                </a:ext>
              </a:extLst>
            </p:cNvPr>
            <p:cNvCxnSpPr>
              <a:endCxn id="91" idx="2"/>
            </p:cNvCxnSpPr>
            <p:nvPr/>
          </p:nvCxnSpPr>
          <p:spPr>
            <a:xfrm flipH="1" flipV="1">
              <a:off x="5110484" y="3630877"/>
              <a:ext cx="1235" cy="15760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5F0CAE4-0ABD-436D-8760-DB39859539B7}"/>
                </a:ext>
              </a:extLst>
            </p:cNvPr>
            <p:cNvCxnSpPr>
              <a:stCxn id="91" idx="0"/>
            </p:cNvCxnSpPr>
            <p:nvPr/>
          </p:nvCxnSpPr>
          <p:spPr>
            <a:xfrm flipV="1">
              <a:off x="5110484" y="2388058"/>
              <a:ext cx="0" cy="770499"/>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964FE0EA-B8B0-4B9E-B9C7-28BFBD946C94}"/>
              </a:ext>
            </a:extLst>
          </p:cNvPr>
          <p:cNvGrpSpPr/>
          <p:nvPr/>
        </p:nvGrpSpPr>
        <p:grpSpPr>
          <a:xfrm>
            <a:off x="3328644" y="2390046"/>
            <a:ext cx="706974" cy="1006767"/>
            <a:chOff x="3328644" y="2390046"/>
            <a:chExt cx="706974" cy="1006767"/>
          </a:xfrm>
        </p:grpSpPr>
        <p:sp>
          <p:nvSpPr>
            <p:cNvPr id="41" name="Oval 40">
              <a:extLst>
                <a:ext uri="{FF2B5EF4-FFF2-40B4-BE49-F238E27FC236}">
                  <a16:creationId xmlns:a16="http://schemas.microsoft.com/office/drawing/2014/main" id="{59C4BA81-442B-477A-A029-AC51F9E926F4}"/>
                </a:ext>
              </a:extLst>
            </p:cNvPr>
            <p:cNvSpPr/>
            <p:nvPr/>
          </p:nvSpPr>
          <p:spPr bwMode="auto">
            <a:xfrm>
              <a:off x="3712073" y="2437364"/>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2" name="TextBox 41">
              <a:extLst>
                <a:ext uri="{FF2B5EF4-FFF2-40B4-BE49-F238E27FC236}">
                  <a16:creationId xmlns:a16="http://schemas.microsoft.com/office/drawing/2014/main" id="{02AAEF43-2B8E-4854-8417-772F8C12EC46}"/>
                </a:ext>
              </a:extLst>
            </p:cNvPr>
            <p:cNvSpPr txBox="1"/>
            <p:nvPr/>
          </p:nvSpPr>
          <p:spPr>
            <a:xfrm>
              <a:off x="3807555" y="2482191"/>
              <a:ext cx="83356" cy="184666"/>
            </a:xfrm>
            <a:prstGeom prst="rect">
              <a:avLst/>
            </a:prstGeom>
            <a:noFill/>
          </p:spPr>
          <p:txBody>
            <a:bodyPr wrap="none" lIns="0" tIns="0" rIns="0" bIns="0" rtlCol="0">
              <a:spAutoFit/>
            </a:bodyPr>
            <a:lstStyle/>
            <a:p>
              <a:pPr algn="l"/>
              <a:r>
                <a:rPr lang="en-US" sz="1200" dirty="0">
                  <a:solidFill>
                    <a:schemeClr val="bg1"/>
                  </a:solidFill>
                </a:rPr>
                <a:t>2</a:t>
              </a:r>
            </a:p>
          </p:txBody>
        </p:sp>
        <p:cxnSp>
          <p:nvCxnSpPr>
            <p:cNvPr id="105" name="Connector: Elbow 104">
              <a:extLst>
                <a:ext uri="{FF2B5EF4-FFF2-40B4-BE49-F238E27FC236}">
                  <a16:creationId xmlns:a16="http://schemas.microsoft.com/office/drawing/2014/main" id="{24DA5CCE-5E5A-4773-A01C-B9DC8D4D5581}"/>
                </a:ext>
              </a:extLst>
            </p:cNvPr>
            <p:cNvCxnSpPr>
              <a:stCxn id="10" idx="3"/>
              <a:endCxn id="16" idx="2"/>
            </p:cNvCxnSpPr>
            <p:nvPr/>
          </p:nvCxnSpPr>
          <p:spPr>
            <a:xfrm flipV="1">
              <a:off x="3328644" y="2390046"/>
              <a:ext cx="706974" cy="1006767"/>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cxnSp>
        <p:nvCxnSpPr>
          <p:cNvPr id="113" name="Straight Connector 112">
            <a:extLst>
              <a:ext uri="{FF2B5EF4-FFF2-40B4-BE49-F238E27FC236}">
                <a16:creationId xmlns:a16="http://schemas.microsoft.com/office/drawing/2014/main" id="{D9026F27-F868-483D-8050-28534C244693}"/>
              </a:ext>
            </a:extLst>
          </p:cNvPr>
          <p:cNvCxnSpPr/>
          <p:nvPr/>
        </p:nvCxnSpPr>
        <p:spPr>
          <a:xfrm>
            <a:off x="2780003" y="3630877"/>
            <a:ext cx="0" cy="157605"/>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787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DB89-2AFE-4025-B541-5847D9FD8ECC}"/>
              </a:ext>
            </a:extLst>
          </p:cNvPr>
          <p:cNvSpPr>
            <a:spLocks noGrp="1"/>
          </p:cNvSpPr>
          <p:nvPr>
            <p:ph type="title"/>
          </p:nvPr>
        </p:nvSpPr>
        <p:spPr/>
        <p:txBody>
          <a:bodyPr/>
          <a:lstStyle/>
          <a:p>
            <a:r>
              <a:rPr lang="en-US"/>
              <a:t>Conversation storage</a:t>
            </a:r>
          </a:p>
        </p:txBody>
      </p:sp>
      <p:sp>
        <p:nvSpPr>
          <p:cNvPr id="3" name="TextBox 2">
            <a:extLst>
              <a:ext uri="{FF2B5EF4-FFF2-40B4-BE49-F238E27FC236}">
                <a16:creationId xmlns:a16="http://schemas.microsoft.com/office/drawing/2014/main" id="{E9D29E46-193B-44D5-8A77-3F892C7207CE}"/>
              </a:ext>
            </a:extLst>
          </p:cNvPr>
          <p:cNvSpPr txBox="1"/>
          <p:nvPr/>
        </p:nvSpPr>
        <p:spPr>
          <a:xfrm>
            <a:off x="465184" y="2253206"/>
            <a:ext cx="5069307" cy="3896799"/>
          </a:xfrm>
          <a:prstGeom prst="rect">
            <a:avLst/>
          </a:prstGeom>
          <a:noFill/>
        </p:spPr>
        <p:txBody>
          <a:bodyPr wrap="square" lIns="91440" tIns="143428" rIns="179285" bIns="143428" rtlCol="0">
            <a:spAutoFit/>
          </a:bodyPr>
          <a:lstStyle/>
          <a:p>
            <a:pPr>
              <a:lnSpc>
                <a:spcPct val="90000"/>
              </a:lnSpc>
              <a:spcAft>
                <a:spcPts val="588"/>
              </a:spcAft>
            </a:pPr>
            <a:r>
              <a:rPr lang="en-US" sz="1800" dirty="0">
                <a:solidFill>
                  <a:srgbClr val="2F2F2F"/>
                </a:solidFill>
                <a:latin typeface="Segoe UI Semibold" panose="020B0502040204020203" pitchFamily="34" charset="0"/>
                <a:cs typeface="Segoe UI Semibold" panose="020B0502040204020203" pitchFamily="34" charset="0"/>
              </a:rPr>
              <a:t>Chat service</a:t>
            </a:r>
          </a:p>
          <a:p>
            <a:pPr>
              <a:lnSpc>
                <a:spcPct val="90000"/>
              </a:lnSpc>
              <a:spcAft>
                <a:spcPts val="588"/>
              </a:spcAft>
            </a:pPr>
            <a:r>
              <a:rPr lang="en-US" sz="1800" dirty="0">
                <a:solidFill>
                  <a:srgbClr val="2F2F2F"/>
                </a:solidFill>
              </a:rPr>
              <a:t>In memory processing for speed</a:t>
            </a:r>
          </a:p>
          <a:p>
            <a:pPr>
              <a:lnSpc>
                <a:spcPct val="90000"/>
              </a:lnSpc>
              <a:spcAft>
                <a:spcPts val="588"/>
              </a:spcAft>
            </a:pPr>
            <a:r>
              <a:rPr lang="en-US" sz="1800" dirty="0">
                <a:solidFill>
                  <a:srgbClr val="2F2F2F"/>
                </a:solidFill>
              </a:rPr>
              <a:t>Leverages Azure storage (blob, tables, queues), moving to Cosmos DB</a:t>
            </a:r>
          </a:p>
          <a:p>
            <a:pPr>
              <a:lnSpc>
                <a:spcPct val="90000"/>
              </a:lnSpc>
              <a:spcAft>
                <a:spcPts val="588"/>
              </a:spcAft>
            </a:pPr>
            <a:endParaRPr lang="en-US" sz="1800" dirty="0">
              <a:solidFill>
                <a:srgbClr val="2F2F2F"/>
              </a:solidFill>
            </a:endParaRPr>
          </a:p>
          <a:p>
            <a:pPr>
              <a:lnSpc>
                <a:spcPct val="90000"/>
              </a:lnSpc>
              <a:spcAft>
                <a:spcPts val="588"/>
              </a:spcAft>
            </a:pPr>
            <a:r>
              <a:rPr lang="en-US" sz="1800" b="1" dirty="0">
                <a:solidFill>
                  <a:srgbClr val="2F2F2F"/>
                </a:solidFill>
                <a:latin typeface="Segoe UI Semibold" panose="020B0502040204020203" pitchFamily="34" charset="0"/>
                <a:cs typeface="Segoe UI Semibold" panose="020B0502040204020203" pitchFamily="34" charset="0"/>
              </a:rPr>
              <a:t>Substrate / Exchange</a:t>
            </a:r>
          </a:p>
          <a:p>
            <a:pPr>
              <a:lnSpc>
                <a:spcPct val="90000"/>
              </a:lnSpc>
              <a:spcAft>
                <a:spcPts val="588"/>
              </a:spcAft>
            </a:pPr>
            <a:r>
              <a:rPr lang="en-US" sz="1800" dirty="0">
                <a:solidFill>
                  <a:srgbClr val="2F2F2F"/>
                </a:solidFill>
              </a:rPr>
              <a:t>Chat and channel messages are also stored in Exchange for information protection</a:t>
            </a:r>
          </a:p>
          <a:p>
            <a:pPr>
              <a:lnSpc>
                <a:spcPct val="90000"/>
              </a:lnSpc>
              <a:spcAft>
                <a:spcPts val="588"/>
              </a:spcAft>
            </a:pPr>
            <a:endParaRPr lang="en-US" sz="1800" dirty="0">
              <a:solidFill>
                <a:srgbClr val="2F2F2F"/>
              </a:solidFill>
            </a:endParaRPr>
          </a:p>
          <a:p>
            <a:pPr>
              <a:lnSpc>
                <a:spcPct val="90000"/>
              </a:lnSpc>
              <a:spcAft>
                <a:spcPts val="588"/>
              </a:spcAft>
            </a:pPr>
            <a:r>
              <a:rPr lang="en-US" sz="1800" b="1" dirty="0">
                <a:solidFill>
                  <a:srgbClr val="2F2F2F"/>
                </a:solidFill>
                <a:latin typeface="Segoe UI Semibold" panose="020B0502040204020203" pitchFamily="34" charset="0"/>
                <a:cs typeface="Segoe UI Semibold" panose="020B0502040204020203" pitchFamily="34" charset="0"/>
              </a:rPr>
              <a:t>Conversation images &amp; media</a:t>
            </a:r>
          </a:p>
          <a:p>
            <a:pPr>
              <a:lnSpc>
                <a:spcPct val="90000"/>
              </a:lnSpc>
              <a:spcAft>
                <a:spcPts val="588"/>
              </a:spcAft>
            </a:pPr>
            <a:r>
              <a:rPr lang="en-US" sz="1800" dirty="0">
                <a:solidFill>
                  <a:srgbClr val="2F2F2F"/>
                </a:solidFill>
              </a:rPr>
              <a:t>Inline Images/Stickers are stored in a media store; </a:t>
            </a:r>
            <a:r>
              <a:rPr lang="en-US" sz="1800" dirty="0" err="1">
                <a:solidFill>
                  <a:srgbClr val="2F2F2F"/>
                </a:solidFill>
              </a:rPr>
              <a:t>Giphys</a:t>
            </a:r>
            <a:r>
              <a:rPr lang="en-US" sz="1800" dirty="0">
                <a:solidFill>
                  <a:srgbClr val="2F2F2F"/>
                </a:solidFill>
              </a:rPr>
              <a:t> are not stored</a:t>
            </a:r>
          </a:p>
        </p:txBody>
      </p:sp>
      <p:cxnSp>
        <p:nvCxnSpPr>
          <p:cNvPr id="11" name="Straight Connector 10">
            <a:extLst>
              <a:ext uri="{FF2B5EF4-FFF2-40B4-BE49-F238E27FC236}">
                <a16:creationId xmlns:a16="http://schemas.microsoft.com/office/drawing/2014/main" id="{DF1DB7E1-5A6B-F949-81E3-759BB08A9C91}"/>
              </a:ext>
            </a:extLst>
          </p:cNvPr>
          <p:cNvCxnSpPr>
            <a:cxnSpLocks/>
          </p:cNvCxnSpPr>
          <p:nvPr/>
        </p:nvCxnSpPr>
        <p:spPr>
          <a:xfrm>
            <a:off x="465185" y="2196367"/>
            <a:ext cx="4663440" cy="0"/>
          </a:xfrm>
          <a:prstGeom prst="line">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F02179B-F72F-A641-A8F3-2D133B2927A8}"/>
              </a:ext>
            </a:extLst>
          </p:cNvPr>
          <p:cNvSpPr/>
          <p:nvPr/>
        </p:nvSpPr>
        <p:spPr>
          <a:xfrm>
            <a:off x="465185" y="1826316"/>
            <a:ext cx="3711593" cy="341632"/>
          </a:xfrm>
          <a:prstGeom prst="rect">
            <a:avLst/>
          </a:prstGeom>
        </p:spPr>
        <p:txBody>
          <a:bodyPr wrap="none" lIns="91440">
            <a:spAutoFit/>
          </a:bodyPr>
          <a:lstStyle/>
          <a:p>
            <a:pPr>
              <a:lnSpc>
                <a:spcPct val="90000"/>
              </a:lnSpc>
              <a:spcAft>
                <a:spcPts val="588"/>
              </a:spcAft>
            </a:pPr>
            <a:r>
              <a:rPr lang="en-US" sz="1800" b="1">
                <a:solidFill>
                  <a:srgbClr val="D83B01"/>
                </a:solidFill>
                <a:cs typeface="Calibri" panose="020F0502020204030204" pitchFamily="34" charset="0"/>
              </a:rPr>
              <a:t>Where are conversations stored?</a:t>
            </a:r>
          </a:p>
        </p:txBody>
      </p:sp>
      <p:sp>
        <p:nvSpPr>
          <p:cNvPr id="17" name="Freeform: Shape 442">
            <a:extLst>
              <a:ext uri="{FF2B5EF4-FFF2-40B4-BE49-F238E27FC236}">
                <a16:creationId xmlns:a16="http://schemas.microsoft.com/office/drawing/2014/main" id="{432B5E54-E735-1D48-8FF5-9315E01C888E}"/>
              </a:ext>
            </a:extLst>
          </p:cNvPr>
          <p:cNvSpPr>
            <a:spLocks/>
          </p:cNvSpPr>
          <p:nvPr/>
        </p:nvSpPr>
        <p:spPr bwMode="auto">
          <a:xfrm>
            <a:off x="4671887" y="1826316"/>
            <a:ext cx="372016" cy="313213"/>
          </a:xfrm>
          <a:custGeom>
            <a:avLst/>
            <a:gdLst>
              <a:gd name="connsiteX0" fmla="*/ 0 w 541845"/>
              <a:gd name="connsiteY0" fmla="*/ 0 h 456200"/>
              <a:gd name="connsiteX1" fmla="*/ 541845 w 541845"/>
              <a:gd name="connsiteY1" fmla="*/ 0 h 456200"/>
              <a:gd name="connsiteX2" fmla="*/ 541845 w 541845"/>
              <a:gd name="connsiteY2" fmla="*/ 336005 h 456200"/>
              <a:gd name="connsiteX3" fmla="*/ 170403 w 541845"/>
              <a:gd name="connsiteY3" fmla="*/ 336005 h 456200"/>
              <a:gd name="connsiteX4" fmla="*/ 50208 w 541845"/>
              <a:gd name="connsiteY4" fmla="*/ 456200 h 456200"/>
              <a:gd name="connsiteX5" fmla="*/ 50208 w 541845"/>
              <a:gd name="connsiteY5" fmla="*/ 336005 h 456200"/>
              <a:gd name="connsiteX6" fmla="*/ 0 w 541845"/>
              <a:gd name="connsiteY6" fmla="*/ 336005 h 4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45" h="456200">
                <a:moveTo>
                  <a:pt x="0" y="0"/>
                </a:moveTo>
                <a:lnTo>
                  <a:pt x="541845" y="0"/>
                </a:lnTo>
                <a:lnTo>
                  <a:pt x="541845" y="336005"/>
                </a:lnTo>
                <a:lnTo>
                  <a:pt x="170403" y="336005"/>
                </a:lnTo>
                <a:lnTo>
                  <a:pt x="50208" y="456200"/>
                </a:lnTo>
                <a:lnTo>
                  <a:pt x="50208" y="336005"/>
                </a:lnTo>
                <a:lnTo>
                  <a:pt x="0" y="336005"/>
                </a:lnTo>
                <a:close/>
              </a:path>
            </a:pathLst>
          </a:custGeom>
          <a:noFill/>
          <a:ln w="12700">
            <a:solidFill>
              <a:srgbClr val="D83B01"/>
            </a:solidFill>
            <a:round/>
            <a:headEnd/>
            <a:tailEnd/>
          </a:ln>
        </p:spPr>
        <p:txBody>
          <a:bodyPr vert="horz" wrap="square" lIns="91440" tIns="45720" rIns="91440" bIns="45720" numCol="1" anchor="t" anchorCtr="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2AC6CB0D-B041-494D-98BC-5742FBF34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204" y="1660384"/>
            <a:ext cx="6481545" cy="4631359"/>
          </a:xfrm>
          <a:prstGeom prst="rect">
            <a:avLst/>
          </a:prstGeom>
        </p:spPr>
      </p:pic>
      <p:pic>
        <p:nvPicPr>
          <p:cNvPr id="4" name="Picture 3">
            <a:extLst>
              <a:ext uri="{FF2B5EF4-FFF2-40B4-BE49-F238E27FC236}">
                <a16:creationId xmlns:a16="http://schemas.microsoft.com/office/drawing/2014/main" id="{23773188-0A80-4364-981F-51D9E792AEAD}"/>
              </a:ext>
            </a:extLst>
          </p:cNvPr>
          <p:cNvPicPr>
            <a:picLocks noChangeAspect="1"/>
          </p:cNvPicPr>
          <p:nvPr/>
        </p:nvPicPr>
        <p:blipFill>
          <a:blip r:embed="rId4"/>
          <a:stretch>
            <a:fillRect/>
          </a:stretch>
        </p:blipFill>
        <p:spPr>
          <a:xfrm>
            <a:off x="6070206" y="1844788"/>
            <a:ext cx="5419829" cy="3079521"/>
          </a:xfrm>
          <a:prstGeom prst="rect">
            <a:avLst/>
          </a:prstGeom>
        </p:spPr>
      </p:pic>
    </p:spTree>
    <p:extLst>
      <p:ext uri="{BB962C8B-B14F-4D97-AF65-F5344CB8AC3E}">
        <p14:creationId xmlns:p14="http://schemas.microsoft.com/office/powerpoint/2010/main" val="2500758929"/>
      </p:ext>
    </p:extLst>
  </p:cSld>
  <p:clrMapOvr>
    <a:masterClrMapping/>
  </p:clrMapOvr>
  <p:transition>
    <p:fade/>
  </p:transition>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D515-B1B6-43EA-B173-1D58EB76BD46}"/>
              </a:ext>
            </a:extLst>
          </p:cNvPr>
          <p:cNvSpPr>
            <a:spLocks noGrp="1"/>
          </p:cNvSpPr>
          <p:nvPr>
            <p:ph type="title"/>
          </p:nvPr>
        </p:nvSpPr>
        <p:spPr/>
        <p:txBody>
          <a:bodyPr/>
          <a:lstStyle/>
          <a:p>
            <a:r>
              <a:rPr lang="en-US"/>
              <a:t>File storage</a:t>
            </a:r>
          </a:p>
        </p:txBody>
      </p:sp>
      <p:sp>
        <p:nvSpPr>
          <p:cNvPr id="3" name="TextBox 2">
            <a:extLst>
              <a:ext uri="{FF2B5EF4-FFF2-40B4-BE49-F238E27FC236}">
                <a16:creationId xmlns:a16="http://schemas.microsoft.com/office/drawing/2014/main" id="{477A95FC-1F0F-447D-95B4-853CD530E917}"/>
              </a:ext>
            </a:extLst>
          </p:cNvPr>
          <p:cNvSpPr txBox="1"/>
          <p:nvPr/>
        </p:nvSpPr>
        <p:spPr>
          <a:xfrm>
            <a:off x="576923" y="2224926"/>
            <a:ext cx="4918707" cy="3570555"/>
          </a:xfrm>
          <a:prstGeom prst="rect">
            <a:avLst/>
          </a:prstGeom>
          <a:noFill/>
        </p:spPr>
        <p:txBody>
          <a:bodyPr wrap="square" lIns="91440" tIns="143428" rIns="179285" bIns="143428" rtlCol="0">
            <a:spAutoFit/>
          </a:bodyPr>
          <a:lstStyle/>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1:N chats</a:t>
            </a:r>
          </a:p>
          <a:p>
            <a:pPr>
              <a:lnSpc>
                <a:spcPct val="90000"/>
              </a:lnSpc>
              <a:spcAft>
                <a:spcPts val="588"/>
              </a:spcAft>
            </a:pPr>
            <a:r>
              <a:rPr lang="en-US" sz="1800">
                <a:solidFill>
                  <a:srgbClr val="2F2F2F"/>
                </a:solidFill>
              </a:rPr>
              <a:t>Files are uploaded to </a:t>
            </a:r>
            <a:r>
              <a:rPr lang="en-US" sz="1800" b="1">
                <a:solidFill>
                  <a:srgbClr val="2F2F2F"/>
                </a:solidFill>
                <a:latin typeface="Segoe UI Semibold" panose="020B0502040204020203" pitchFamily="34" charset="0"/>
                <a:cs typeface="Segoe UI Semibold" panose="020B0502040204020203" pitchFamily="34" charset="0"/>
              </a:rPr>
              <a:t>OneDrive for Business </a:t>
            </a:r>
            <a:r>
              <a:rPr lang="en-US" sz="1800">
                <a:solidFill>
                  <a:srgbClr val="2F2F2F"/>
                </a:solidFill>
              </a:rPr>
              <a:t>and permissions are set for the members of the chat</a:t>
            </a:r>
          </a:p>
          <a:p>
            <a:pPr>
              <a:lnSpc>
                <a:spcPct val="90000"/>
              </a:lnSpc>
              <a:spcAft>
                <a:spcPts val="588"/>
              </a:spcAft>
            </a:pPr>
            <a:endParaRPr lang="en-US" sz="1800">
              <a:solidFill>
                <a:srgbClr val="2F2F2F"/>
              </a:solidFill>
            </a:endParaRPr>
          </a:p>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Team conversations</a:t>
            </a:r>
          </a:p>
          <a:p>
            <a:pPr>
              <a:lnSpc>
                <a:spcPct val="90000"/>
              </a:lnSpc>
              <a:spcAft>
                <a:spcPts val="588"/>
              </a:spcAft>
            </a:pPr>
            <a:r>
              <a:rPr lang="en-US" sz="1800">
                <a:solidFill>
                  <a:srgbClr val="2F2F2F"/>
                </a:solidFill>
              </a:rPr>
              <a:t>Files are uploaded to </a:t>
            </a:r>
            <a:r>
              <a:rPr lang="en-US" sz="1800" b="1">
                <a:solidFill>
                  <a:srgbClr val="2F2F2F"/>
                </a:solidFill>
                <a:latin typeface="Segoe UI Semibold" panose="020B0502040204020203" pitchFamily="34" charset="0"/>
                <a:cs typeface="Segoe UI Semibold" panose="020B0502040204020203" pitchFamily="34" charset="0"/>
              </a:rPr>
              <a:t>SharePoint.</a:t>
            </a:r>
            <a:r>
              <a:rPr lang="en-US" sz="1800">
                <a:solidFill>
                  <a:srgbClr val="2F2F2F"/>
                </a:solidFill>
              </a:rPr>
              <a:t>  A folder is associated with each channel in the team</a:t>
            </a:r>
          </a:p>
          <a:p>
            <a:pPr>
              <a:lnSpc>
                <a:spcPct val="90000"/>
              </a:lnSpc>
              <a:spcAft>
                <a:spcPts val="588"/>
              </a:spcAft>
            </a:pPr>
            <a:endParaRPr lang="en-US" sz="1800">
              <a:solidFill>
                <a:srgbClr val="2F2F2F"/>
              </a:solidFill>
            </a:endParaRPr>
          </a:p>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Cloud storage</a:t>
            </a:r>
          </a:p>
          <a:p>
            <a:pPr>
              <a:lnSpc>
                <a:spcPct val="90000"/>
              </a:lnSpc>
              <a:spcAft>
                <a:spcPts val="588"/>
              </a:spcAft>
            </a:pPr>
            <a:r>
              <a:rPr lang="en-US" sz="1800">
                <a:solidFill>
                  <a:srgbClr val="2F2F2F"/>
                </a:solidFill>
              </a:rPr>
              <a:t>Dropbox, Box, Citrix ShareFile, Google Drive</a:t>
            </a:r>
          </a:p>
        </p:txBody>
      </p:sp>
      <p:grpSp>
        <p:nvGrpSpPr>
          <p:cNvPr id="4" name="Group 3">
            <a:extLst>
              <a:ext uri="{FF2B5EF4-FFF2-40B4-BE49-F238E27FC236}">
                <a16:creationId xmlns:a16="http://schemas.microsoft.com/office/drawing/2014/main" id="{741309CB-9A3B-4700-905C-B4D59ACD8115}"/>
              </a:ext>
            </a:extLst>
          </p:cNvPr>
          <p:cNvGrpSpPr/>
          <p:nvPr/>
        </p:nvGrpSpPr>
        <p:grpSpPr>
          <a:xfrm>
            <a:off x="4843031" y="1696339"/>
            <a:ext cx="326594" cy="414910"/>
            <a:chOff x="10698247" y="2486025"/>
            <a:chExt cx="452353" cy="574676"/>
          </a:xfrm>
        </p:grpSpPr>
        <p:sp>
          <p:nvSpPr>
            <p:cNvPr id="5" name="Rectangle 3">
              <a:extLst>
                <a:ext uri="{FF2B5EF4-FFF2-40B4-BE49-F238E27FC236}">
                  <a16:creationId xmlns:a16="http://schemas.microsoft.com/office/drawing/2014/main" id="{27FB01C3-2D47-4D9F-8700-833F84EB0C3F}"/>
                </a:ext>
              </a:extLst>
            </p:cNvPr>
            <p:cNvSpPr/>
            <p:nvPr/>
          </p:nvSpPr>
          <p:spPr bwMode="auto">
            <a:xfrm>
              <a:off x="10698247" y="2486025"/>
              <a:ext cx="355436" cy="574676"/>
            </a:xfrm>
            <a:custGeom>
              <a:avLst/>
              <a:gdLst>
                <a:gd name="connsiteX0" fmla="*/ 0 w 301625"/>
                <a:gd name="connsiteY0" fmla="*/ 0 h 549275"/>
                <a:gd name="connsiteX1" fmla="*/ 301625 w 301625"/>
                <a:gd name="connsiteY1" fmla="*/ 0 h 549275"/>
                <a:gd name="connsiteX2" fmla="*/ 301625 w 301625"/>
                <a:gd name="connsiteY2" fmla="*/ 549275 h 549275"/>
                <a:gd name="connsiteX3" fmla="*/ 0 w 301625"/>
                <a:gd name="connsiteY3" fmla="*/ 5492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6350 w 301625"/>
                <a:gd name="connsiteY3" fmla="*/ 3841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3175 w 301625"/>
                <a:gd name="connsiteY3" fmla="*/ 485775 h 549275"/>
                <a:gd name="connsiteX4" fmla="*/ 0 w 301625"/>
                <a:gd name="connsiteY4" fmla="*/ 0 h 549275"/>
                <a:gd name="connsiteX0" fmla="*/ 0 w 301625"/>
                <a:gd name="connsiteY0" fmla="*/ 0 h 549275"/>
                <a:gd name="connsiteX1" fmla="*/ 298450 w 301625"/>
                <a:gd name="connsiteY1" fmla="*/ 152400 h 549275"/>
                <a:gd name="connsiteX2" fmla="*/ 301625 w 301625"/>
                <a:gd name="connsiteY2" fmla="*/ 549275 h 549275"/>
                <a:gd name="connsiteX3" fmla="*/ 3175 w 301625"/>
                <a:gd name="connsiteY3" fmla="*/ 485775 h 549275"/>
                <a:gd name="connsiteX4" fmla="*/ 0 w 301625"/>
                <a:gd name="connsiteY4" fmla="*/ 0 h 549275"/>
                <a:gd name="connsiteX0" fmla="*/ 0 w 330226"/>
                <a:gd name="connsiteY0" fmla="*/ 0 h 549275"/>
                <a:gd name="connsiteX1" fmla="*/ 330200 w 330226"/>
                <a:gd name="connsiteY1" fmla="*/ 63500 h 549275"/>
                <a:gd name="connsiteX2" fmla="*/ 301625 w 330226"/>
                <a:gd name="connsiteY2" fmla="*/ 549275 h 549275"/>
                <a:gd name="connsiteX3" fmla="*/ 3175 w 330226"/>
                <a:gd name="connsiteY3" fmla="*/ 485775 h 549275"/>
                <a:gd name="connsiteX4" fmla="*/ 0 w 330226"/>
                <a:gd name="connsiteY4" fmla="*/ 0 h 549275"/>
                <a:gd name="connsiteX0" fmla="*/ 0 w 349944"/>
                <a:gd name="connsiteY0" fmla="*/ 0 h 549275"/>
                <a:gd name="connsiteX1" fmla="*/ 330200 w 349944"/>
                <a:gd name="connsiteY1" fmla="*/ 63500 h 549275"/>
                <a:gd name="connsiteX2" fmla="*/ 311149 w 349944"/>
                <a:gd name="connsiteY2" fmla="*/ 276225 h 549275"/>
                <a:gd name="connsiteX3" fmla="*/ 301625 w 349944"/>
                <a:gd name="connsiteY3" fmla="*/ 549275 h 549275"/>
                <a:gd name="connsiteX4" fmla="*/ 3175 w 349944"/>
                <a:gd name="connsiteY4" fmla="*/ 485775 h 549275"/>
                <a:gd name="connsiteX5" fmla="*/ 0 w 349944"/>
                <a:gd name="connsiteY5" fmla="*/ 0 h 549275"/>
                <a:gd name="connsiteX0" fmla="*/ 0 w 350772"/>
                <a:gd name="connsiteY0" fmla="*/ 0 h 549275"/>
                <a:gd name="connsiteX1" fmla="*/ 330200 w 350772"/>
                <a:gd name="connsiteY1" fmla="*/ 63500 h 549275"/>
                <a:gd name="connsiteX2" fmla="*/ 311149 w 350772"/>
                <a:gd name="connsiteY2" fmla="*/ 276225 h 549275"/>
                <a:gd name="connsiteX3" fmla="*/ 301625 w 350772"/>
                <a:gd name="connsiteY3" fmla="*/ 549275 h 549275"/>
                <a:gd name="connsiteX4" fmla="*/ 3175 w 350772"/>
                <a:gd name="connsiteY4" fmla="*/ 485775 h 549275"/>
                <a:gd name="connsiteX5" fmla="*/ 0 w 350772"/>
                <a:gd name="connsiteY5" fmla="*/ 0 h 549275"/>
                <a:gd name="connsiteX0" fmla="*/ 0 w 358734"/>
                <a:gd name="connsiteY0" fmla="*/ 0 h 549275"/>
                <a:gd name="connsiteX1" fmla="*/ 330200 w 358734"/>
                <a:gd name="connsiteY1" fmla="*/ 63500 h 549275"/>
                <a:gd name="connsiteX2" fmla="*/ 339724 w 358734"/>
                <a:gd name="connsiteY2" fmla="*/ 238125 h 549275"/>
                <a:gd name="connsiteX3" fmla="*/ 301625 w 358734"/>
                <a:gd name="connsiteY3" fmla="*/ 549275 h 549275"/>
                <a:gd name="connsiteX4" fmla="*/ 3175 w 358734"/>
                <a:gd name="connsiteY4" fmla="*/ 485775 h 549275"/>
                <a:gd name="connsiteX5" fmla="*/ 0 w 358734"/>
                <a:gd name="connsiteY5" fmla="*/ 0 h 549275"/>
                <a:gd name="connsiteX0" fmla="*/ 0 w 343868"/>
                <a:gd name="connsiteY0" fmla="*/ 0 h 549275"/>
                <a:gd name="connsiteX1" fmla="*/ 330200 w 343868"/>
                <a:gd name="connsiteY1" fmla="*/ 63500 h 549275"/>
                <a:gd name="connsiteX2" fmla="*/ 339724 w 343868"/>
                <a:gd name="connsiteY2" fmla="*/ 238125 h 549275"/>
                <a:gd name="connsiteX3" fmla="*/ 301625 w 343868"/>
                <a:gd name="connsiteY3" fmla="*/ 549275 h 549275"/>
                <a:gd name="connsiteX4" fmla="*/ 3175 w 343868"/>
                <a:gd name="connsiteY4" fmla="*/ 485775 h 549275"/>
                <a:gd name="connsiteX5" fmla="*/ 0 w 343868"/>
                <a:gd name="connsiteY5" fmla="*/ 0 h 549275"/>
                <a:gd name="connsiteX0" fmla="*/ 0 w 342200"/>
                <a:gd name="connsiteY0" fmla="*/ 0 h 549275"/>
                <a:gd name="connsiteX1" fmla="*/ 330200 w 342200"/>
                <a:gd name="connsiteY1" fmla="*/ 63500 h 549275"/>
                <a:gd name="connsiteX2" fmla="*/ 339724 w 342200"/>
                <a:gd name="connsiteY2" fmla="*/ 238125 h 549275"/>
                <a:gd name="connsiteX3" fmla="*/ 301625 w 342200"/>
                <a:gd name="connsiteY3" fmla="*/ 549275 h 549275"/>
                <a:gd name="connsiteX4" fmla="*/ 3175 w 342200"/>
                <a:gd name="connsiteY4" fmla="*/ 485775 h 549275"/>
                <a:gd name="connsiteX5" fmla="*/ 0 w 342200"/>
                <a:gd name="connsiteY5" fmla="*/ 0 h 549275"/>
                <a:gd name="connsiteX0" fmla="*/ 0 w 339724"/>
                <a:gd name="connsiteY0" fmla="*/ 0 h 549275"/>
                <a:gd name="connsiteX1" fmla="*/ 330200 w 339724"/>
                <a:gd name="connsiteY1" fmla="*/ 63500 h 549275"/>
                <a:gd name="connsiteX2" fmla="*/ 339724 w 339724"/>
                <a:gd name="connsiteY2" fmla="*/ 238125 h 549275"/>
                <a:gd name="connsiteX3" fmla="*/ 301625 w 339724"/>
                <a:gd name="connsiteY3" fmla="*/ 549275 h 549275"/>
                <a:gd name="connsiteX4" fmla="*/ 3175 w 339724"/>
                <a:gd name="connsiteY4" fmla="*/ 485775 h 549275"/>
                <a:gd name="connsiteX5" fmla="*/ 0 w 339724"/>
                <a:gd name="connsiteY5" fmla="*/ 0 h 549275"/>
                <a:gd name="connsiteX0" fmla="*/ 0 w 340929"/>
                <a:gd name="connsiteY0" fmla="*/ 0 h 549275"/>
                <a:gd name="connsiteX1" fmla="*/ 330200 w 340929"/>
                <a:gd name="connsiteY1" fmla="*/ 63500 h 549275"/>
                <a:gd name="connsiteX2" fmla="*/ 339724 w 340929"/>
                <a:gd name="connsiteY2" fmla="*/ 238125 h 549275"/>
                <a:gd name="connsiteX3" fmla="*/ 336549 w 340929"/>
                <a:gd name="connsiteY3" fmla="*/ 406400 h 549275"/>
                <a:gd name="connsiteX4" fmla="*/ 301625 w 340929"/>
                <a:gd name="connsiteY4" fmla="*/ 549275 h 549275"/>
                <a:gd name="connsiteX5" fmla="*/ 3175 w 340929"/>
                <a:gd name="connsiteY5" fmla="*/ 485775 h 549275"/>
                <a:gd name="connsiteX6" fmla="*/ 0 w 34092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5"/>
                <a:gd name="connsiteY0" fmla="*/ 0 h 549275"/>
                <a:gd name="connsiteX1" fmla="*/ 330200 w 339735"/>
                <a:gd name="connsiteY1" fmla="*/ 63500 h 549275"/>
                <a:gd name="connsiteX2" fmla="*/ 339724 w 339735"/>
                <a:gd name="connsiteY2" fmla="*/ 238125 h 549275"/>
                <a:gd name="connsiteX3" fmla="*/ 263524 w 339735"/>
                <a:gd name="connsiteY3" fmla="*/ 260350 h 549275"/>
                <a:gd name="connsiteX4" fmla="*/ 301625 w 339735"/>
                <a:gd name="connsiteY4" fmla="*/ 549275 h 549275"/>
                <a:gd name="connsiteX5" fmla="*/ 3175 w 339735"/>
                <a:gd name="connsiteY5" fmla="*/ 485775 h 549275"/>
                <a:gd name="connsiteX6" fmla="*/ 0 w 339735"/>
                <a:gd name="connsiteY6" fmla="*/ 0 h 549275"/>
                <a:gd name="connsiteX0" fmla="*/ 0 w 339751"/>
                <a:gd name="connsiteY0" fmla="*/ 0 h 549275"/>
                <a:gd name="connsiteX1" fmla="*/ 330200 w 339751"/>
                <a:gd name="connsiteY1" fmla="*/ 63500 h 549275"/>
                <a:gd name="connsiteX2" fmla="*/ 339724 w 339751"/>
                <a:gd name="connsiteY2" fmla="*/ 238125 h 549275"/>
                <a:gd name="connsiteX3" fmla="*/ 304799 w 339751"/>
                <a:gd name="connsiteY3" fmla="*/ 285750 h 549275"/>
                <a:gd name="connsiteX4" fmla="*/ 301625 w 339751"/>
                <a:gd name="connsiteY4" fmla="*/ 549275 h 549275"/>
                <a:gd name="connsiteX5" fmla="*/ 3175 w 339751"/>
                <a:gd name="connsiteY5" fmla="*/ 485775 h 549275"/>
                <a:gd name="connsiteX6" fmla="*/ 0 w 339751"/>
                <a:gd name="connsiteY6" fmla="*/ 0 h 549275"/>
                <a:gd name="connsiteX0" fmla="*/ 0 w 339754"/>
                <a:gd name="connsiteY0" fmla="*/ 0 h 549275"/>
                <a:gd name="connsiteX1" fmla="*/ 330200 w 339754"/>
                <a:gd name="connsiteY1" fmla="*/ 63500 h 549275"/>
                <a:gd name="connsiteX2" fmla="*/ 339724 w 339754"/>
                <a:gd name="connsiteY2" fmla="*/ 238125 h 549275"/>
                <a:gd name="connsiteX3" fmla="*/ 304799 w 339754"/>
                <a:gd name="connsiteY3" fmla="*/ 285750 h 549275"/>
                <a:gd name="connsiteX4" fmla="*/ 301625 w 339754"/>
                <a:gd name="connsiteY4" fmla="*/ 549275 h 549275"/>
                <a:gd name="connsiteX5" fmla="*/ 3175 w 339754"/>
                <a:gd name="connsiteY5" fmla="*/ 485775 h 549275"/>
                <a:gd name="connsiteX6" fmla="*/ 0 w 33975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5"/>
                <a:gd name="connsiteY0" fmla="*/ 0 h 549275"/>
                <a:gd name="connsiteX1" fmla="*/ 339725 w 339725"/>
                <a:gd name="connsiteY1" fmla="*/ 66675 h 549275"/>
                <a:gd name="connsiteX2" fmla="*/ 339724 w 339725"/>
                <a:gd name="connsiteY2" fmla="*/ 238125 h 549275"/>
                <a:gd name="connsiteX3" fmla="*/ 304799 w 339725"/>
                <a:gd name="connsiteY3" fmla="*/ 285750 h 549275"/>
                <a:gd name="connsiteX4" fmla="*/ 301625 w 339725"/>
                <a:gd name="connsiteY4" fmla="*/ 549275 h 549275"/>
                <a:gd name="connsiteX5" fmla="*/ 3175 w 339725"/>
                <a:gd name="connsiteY5" fmla="*/ 485775 h 549275"/>
                <a:gd name="connsiteX6" fmla="*/ 0 w 339725"/>
                <a:gd name="connsiteY6" fmla="*/ 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25" h="549275">
                  <a:moveTo>
                    <a:pt x="0" y="0"/>
                  </a:moveTo>
                  <a:lnTo>
                    <a:pt x="339725" y="66675"/>
                  </a:lnTo>
                  <a:cubicBezTo>
                    <a:pt x="337608" y="128587"/>
                    <a:pt x="339724" y="192087"/>
                    <a:pt x="339724" y="238125"/>
                  </a:cubicBezTo>
                  <a:cubicBezTo>
                    <a:pt x="324907" y="266700"/>
                    <a:pt x="314324" y="271992"/>
                    <a:pt x="304799" y="285750"/>
                  </a:cubicBezTo>
                  <a:cubicBezTo>
                    <a:pt x="298449" y="337608"/>
                    <a:pt x="306387" y="472546"/>
                    <a:pt x="301625" y="549275"/>
                  </a:cubicBezTo>
                  <a:lnTo>
                    <a:pt x="3175" y="485775"/>
                  </a:lnTo>
                  <a:cubicBezTo>
                    <a:pt x="2117" y="323850"/>
                    <a:pt x="1058" y="161925"/>
                    <a:pt x="0" y="0"/>
                  </a:cubicBezTo>
                  <a:close/>
                </a:path>
              </a:pathLst>
            </a:custGeom>
            <a:noFill/>
            <a:ln w="12700">
              <a:solidFill>
                <a:srgbClr val="D83B0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err="1">
                <a:gradFill>
                  <a:gsLst>
                    <a:gs pos="0">
                      <a:srgbClr val="FFFFFF"/>
                    </a:gs>
                    <a:gs pos="100000">
                      <a:srgbClr val="FFFFFF"/>
                    </a:gs>
                  </a:gsLst>
                  <a:lin ang="5400000" scaled="0"/>
                </a:gradFill>
                <a:ea typeface="Segoe UI" pitchFamily="34" charset="0"/>
                <a:cs typeface="Segoe UI" pitchFamily="34" charset="0"/>
              </a:endParaRPr>
            </a:p>
          </p:txBody>
        </p:sp>
        <p:sp>
          <p:nvSpPr>
            <p:cNvPr id="6" name="Freeform 149">
              <a:extLst>
                <a:ext uri="{FF2B5EF4-FFF2-40B4-BE49-F238E27FC236}">
                  <a16:creationId xmlns:a16="http://schemas.microsoft.com/office/drawing/2014/main" id="{B9FBDA91-A31C-4F94-9468-6217FFEF27C6}"/>
                </a:ext>
              </a:extLst>
            </p:cNvPr>
            <p:cNvSpPr/>
            <p:nvPr/>
          </p:nvSpPr>
          <p:spPr bwMode="auto">
            <a:xfrm>
              <a:off x="10706100" y="2486025"/>
              <a:ext cx="444500" cy="495300"/>
            </a:xfrm>
            <a:custGeom>
              <a:avLst/>
              <a:gdLst>
                <a:gd name="connsiteX0" fmla="*/ 0 w 425450"/>
                <a:gd name="connsiteY0" fmla="*/ 0 h 495300"/>
                <a:gd name="connsiteX1" fmla="*/ 381000 w 425450"/>
                <a:gd name="connsiteY1" fmla="*/ 0 h 495300"/>
                <a:gd name="connsiteX2" fmla="*/ 381000 w 425450"/>
                <a:gd name="connsiteY2" fmla="*/ 231775 h 495300"/>
                <a:gd name="connsiteX3" fmla="*/ 422275 w 425450"/>
                <a:gd name="connsiteY3" fmla="*/ 266700 h 495300"/>
                <a:gd name="connsiteX4" fmla="*/ 425450 w 425450"/>
                <a:gd name="connsiteY4" fmla="*/ 419100 h 495300"/>
                <a:gd name="connsiteX5" fmla="*/ 377825 w 425450"/>
                <a:gd name="connsiteY5" fmla="*/ 450850 h 495300"/>
                <a:gd name="connsiteX6" fmla="*/ 377825 w 425450"/>
                <a:gd name="connsiteY6" fmla="*/ 495300 h 495300"/>
                <a:gd name="connsiteX7" fmla="*/ 285750 w 425450"/>
                <a:gd name="connsiteY7" fmla="*/ 495300 h 495300"/>
                <a:gd name="connsiteX0" fmla="*/ 0 w 444500"/>
                <a:gd name="connsiteY0" fmla="*/ 3175 h 495300"/>
                <a:gd name="connsiteX1" fmla="*/ 400050 w 444500"/>
                <a:gd name="connsiteY1" fmla="*/ 0 h 495300"/>
                <a:gd name="connsiteX2" fmla="*/ 400050 w 444500"/>
                <a:gd name="connsiteY2" fmla="*/ 231775 h 495300"/>
                <a:gd name="connsiteX3" fmla="*/ 441325 w 444500"/>
                <a:gd name="connsiteY3" fmla="*/ 266700 h 495300"/>
                <a:gd name="connsiteX4" fmla="*/ 444500 w 444500"/>
                <a:gd name="connsiteY4" fmla="*/ 419100 h 495300"/>
                <a:gd name="connsiteX5" fmla="*/ 396875 w 444500"/>
                <a:gd name="connsiteY5" fmla="*/ 450850 h 495300"/>
                <a:gd name="connsiteX6" fmla="*/ 396875 w 444500"/>
                <a:gd name="connsiteY6" fmla="*/ 495300 h 495300"/>
                <a:gd name="connsiteX7" fmla="*/ 304800 w 444500"/>
                <a:gd name="connsiteY7"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0" h="495300">
                  <a:moveTo>
                    <a:pt x="0" y="3175"/>
                  </a:moveTo>
                  <a:lnTo>
                    <a:pt x="400050" y="0"/>
                  </a:lnTo>
                  <a:lnTo>
                    <a:pt x="400050" y="231775"/>
                  </a:lnTo>
                  <a:lnTo>
                    <a:pt x="441325" y="266700"/>
                  </a:lnTo>
                  <a:cubicBezTo>
                    <a:pt x="442383" y="317500"/>
                    <a:pt x="443442" y="368300"/>
                    <a:pt x="444500" y="419100"/>
                  </a:cubicBezTo>
                  <a:lnTo>
                    <a:pt x="396875" y="450850"/>
                  </a:lnTo>
                  <a:lnTo>
                    <a:pt x="396875" y="495300"/>
                  </a:lnTo>
                  <a:lnTo>
                    <a:pt x="304800" y="495300"/>
                  </a:lnTo>
                </a:path>
              </a:pathLst>
            </a:custGeom>
            <a:noFill/>
            <a:ln w="12700">
              <a:solidFill>
                <a:srgbClr val="D83B0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p>
          </p:txBody>
        </p:sp>
      </p:grpSp>
      <p:sp>
        <p:nvSpPr>
          <p:cNvPr id="7" name="Rectangle 6">
            <a:extLst>
              <a:ext uri="{FF2B5EF4-FFF2-40B4-BE49-F238E27FC236}">
                <a16:creationId xmlns:a16="http://schemas.microsoft.com/office/drawing/2014/main" id="{77143B82-C877-41D0-8E9D-9DEC61A184A3}"/>
              </a:ext>
            </a:extLst>
          </p:cNvPr>
          <p:cNvSpPr/>
          <p:nvPr/>
        </p:nvSpPr>
        <p:spPr>
          <a:xfrm>
            <a:off x="594839" y="1798036"/>
            <a:ext cx="2664127" cy="341632"/>
          </a:xfrm>
          <a:prstGeom prst="rect">
            <a:avLst/>
          </a:prstGeom>
        </p:spPr>
        <p:txBody>
          <a:bodyPr wrap="none" lIns="91440">
            <a:spAutoFit/>
          </a:bodyPr>
          <a:lstStyle/>
          <a:p>
            <a:pPr>
              <a:lnSpc>
                <a:spcPct val="90000"/>
              </a:lnSpc>
              <a:spcAft>
                <a:spcPts val="588"/>
              </a:spcAft>
            </a:pPr>
            <a:r>
              <a:rPr lang="en-US" sz="1800" b="1">
                <a:solidFill>
                  <a:srgbClr val="D83B01"/>
                </a:solidFill>
                <a:cs typeface="Calibri" panose="020F0502020204030204" pitchFamily="34" charset="0"/>
              </a:rPr>
              <a:t>Where are files stored?</a:t>
            </a:r>
          </a:p>
        </p:txBody>
      </p:sp>
      <p:cxnSp>
        <p:nvCxnSpPr>
          <p:cNvPr id="8" name="Straight Connector 7">
            <a:extLst>
              <a:ext uri="{FF2B5EF4-FFF2-40B4-BE49-F238E27FC236}">
                <a16:creationId xmlns:a16="http://schemas.microsoft.com/office/drawing/2014/main" id="{0A8009AC-EB1F-40E1-AD3F-8CA046B6CDAD}"/>
              </a:ext>
            </a:extLst>
          </p:cNvPr>
          <p:cNvCxnSpPr>
            <a:cxnSpLocks/>
          </p:cNvCxnSpPr>
          <p:nvPr/>
        </p:nvCxnSpPr>
        <p:spPr>
          <a:xfrm>
            <a:off x="576924" y="2168087"/>
            <a:ext cx="4663440" cy="0"/>
          </a:xfrm>
          <a:prstGeom prst="line">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2F80BE-C3F6-AB43-B25D-42440797B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204" y="1660384"/>
            <a:ext cx="6481545" cy="4631359"/>
          </a:xfrm>
          <a:prstGeom prst="rect">
            <a:avLst/>
          </a:prstGeom>
        </p:spPr>
      </p:pic>
      <p:pic>
        <p:nvPicPr>
          <p:cNvPr id="10" name="Picture 9">
            <a:extLst>
              <a:ext uri="{FF2B5EF4-FFF2-40B4-BE49-F238E27FC236}">
                <a16:creationId xmlns:a16="http://schemas.microsoft.com/office/drawing/2014/main" id="{6E05B004-BABC-43B4-BDC2-D5E9636826AB}"/>
              </a:ext>
            </a:extLst>
          </p:cNvPr>
          <p:cNvPicPr>
            <a:picLocks noChangeAspect="1"/>
          </p:cNvPicPr>
          <p:nvPr/>
        </p:nvPicPr>
        <p:blipFill>
          <a:blip r:embed="rId4"/>
          <a:stretch>
            <a:fillRect/>
          </a:stretch>
        </p:blipFill>
        <p:spPr>
          <a:xfrm>
            <a:off x="6031344" y="1875139"/>
            <a:ext cx="5458692" cy="3029370"/>
          </a:xfrm>
          <a:prstGeom prst="rect">
            <a:avLst/>
          </a:prstGeom>
        </p:spPr>
      </p:pic>
    </p:spTree>
    <p:extLst>
      <p:ext uri="{BB962C8B-B14F-4D97-AF65-F5344CB8AC3E}">
        <p14:creationId xmlns:p14="http://schemas.microsoft.com/office/powerpoint/2010/main" val="3831342706"/>
      </p:ext>
    </p:extLst>
  </p:cSld>
  <p:clrMapOvr>
    <a:masterClrMapping/>
  </p:clrMapOvr>
  <p:transition>
    <p:fade/>
  </p:transition>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9EBA-286D-4A6E-AB35-A7132AA8F828}"/>
              </a:ext>
            </a:extLst>
          </p:cNvPr>
          <p:cNvSpPr>
            <a:spLocks noGrp="1"/>
          </p:cNvSpPr>
          <p:nvPr>
            <p:ph type="title"/>
          </p:nvPr>
        </p:nvSpPr>
        <p:spPr/>
        <p:txBody>
          <a:bodyPr/>
          <a:lstStyle/>
          <a:p>
            <a:r>
              <a:rPr lang="en-US"/>
              <a:t>Data Entity Storage</a:t>
            </a:r>
          </a:p>
        </p:txBody>
      </p:sp>
      <p:sp>
        <p:nvSpPr>
          <p:cNvPr id="3" name="Rounded Rectangle 13">
            <a:extLst>
              <a:ext uri="{FF2B5EF4-FFF2-40B4-BE49-F238E27FC236}">
                <a16:creationId xmlns:a16="http://schemas.microsoft.com/office/drawing/2014/main" id="{6A8D6E53-5B54-4E39-867C-A22C377741D3}"/>
              </a:ext>
            </a:extLst>
          </p:cNvPr>
          <p:cNvSpPr/>
          <p:nvPr/>
        </p:nvSpPr>
        <p:spPr>
          <a:xfrm>
            <a:off x="875755" y="2222020"/>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1EFED"/>
                </a:solidFill>
              </a:rPr>
              <a:t>Image</a:t>
            </a:r>
            <a:endParaRPr kumimoji="0" lang="en-US" sz="1400" b="1" i="0" u="none" strike="noStrike" kern="1200" cap="none" spc="0" normalizeH="0" baseline="0" noProof="0">
              <a:ln>
                <a:noFill/>
              </a:ln>
              <a:solidFill>
                <a:srgbClr val="F1EFED"/>
              </a:solidFill>
              <a:effectLst/>
              <a:uLnTx/>
              <a:uFillTx/>
              <a:ea typeface="+mn-ea"/>
              <a:cs typeface="+mn-cs"/>
            </a:endParaRPr>
          </a:p>
        </p:txBody>
      </p:sp>
      <p:sp>
        <p:nvSpPr>
          <p:cNvPr id="4" name="Rounded Rectangle 14">
            <a:extLst>
              <a:ext uri="{FF2B5EF4-FFF2-40B4-BE49-F238E27FC236}">
                <a16:creationId xmlns:a16="http://schemas.microsoft.com/office/drawing/2014/main" id="{24E5810A-E15B-4F51-A2D0-F97E0E0980EA}"/>
              </a:ext>
            </a:extLst>
          </p:cNvPr>
          <p:cNvSpPr/>
          <p:nvPr/>
        </p:nvSpPr>
        <p:spPr>
          <a:xfrm>
            <a:off x="875755" y="2846307"/>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1EFED"/>
                </a:solidFill>
                <a:effectLst/>
                <a:uLnTx/>
                <a:uFillTx/>
                <a:ea typeface="+mn-ea"/>
                <a:cs typeface="+mn-cs"/>
              </a:rPr>
              <a:t>Files</a:t>
            </a:r>
          </a:p>
        </p:txBody>
      </p:sp>
      <p:sp>
        <p:nvSpPr>
          <p:cNvPr id="5" name="Rounded Rectangle 15">
            <a:extLst>
              <a:ext uri="{FF2B5EF4-FFF2-40B4-BE49-F238E27FC236}">
                <a16:creationId xmlns:a16="http://schemas.microsoft.com/office/drawing/2014/main" id="{45D13013-DC78-41E5-840A-FFA8E9948BA9}"/>
              </a:ext>
            </a:extLst>
          </p:cNvPr>
          <p:cNvSpPr/>
          <p:nvPr/>
        </p:nvSpPr>
        <p:spPr>
          <a:xfrm>
            <a:off x="875755" y="3470594"/>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1EFED"/>
                </a:solidFill>
              </a:rPr>
              <a:t>Voicemail</a:t>
            </a:r>
            <a:endParaRPr kumimoji="0" lang="en-US" sz="1400" b="1" i="0" u="none" strike="noStrike" kern="1200" cap="none" spc="0" normalizeH="0" baseline="0" noProof="0">
              <a:ln>
                <a:noFill/>
              </a:ln>
              <a:solidFill>
                <a:srgbClr val="F1EFED"/>
              </a:solidFill>
              <a:effectLst/>
              <a:uLnTx/>
              <a:uFillTx/>
              <a:ea typeface="+mn-ea"/>
              <a:cs typeface="+mn-cs"/>
            </a:endParaRPr>
          </a:p>
        </p:txBody>
      </p:sp>
      <p:sp>
        <p:nvSpPr>
          <p:cNvPr id="7" name="Rounded Rectangle 12">
            <a:extLst>
              <a:ext uri="{FF2B5EF4-FFF2-40B4-BE49-F238E27FC236}">
                <a16:creationId xmlns:a16="http://schemas.microsoft.com/office/drawing/2014/main" id="{5EDA53D2-F388-4085-B952-7419BDFD681E}"/>
              </a:ext>
            </a:extLst>
          </p:cNvPr>
          <p:cNvSpPr/>
          <p:nvPr/>
        </p:nvSpPr>
        <p:spPr>
          <a:xfrm>
            <a:off x="875755" y="1597733"/>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1EFED"/>
                </a:solidFill>
                <a:effectLst/>
                <a:uLnTx/>
                <a:uFillTx/>
                <a:ea typeface="+mn-ea"/>
                <a:cs typeface="+mn-cs"/>
              </a:rPr>
              <a:t>Message</a:t>
            </a:r>
          </a:p>
        </p:txBody>
      </p:sp>
      <p:sp>
        <p:nvSpPr>
          <p:cNvPr id="9" name="Rounded Rectangle 15">
            <a:extLst>
              <a:ext uri="{FF2B5EF4-FFF2-40B4-BE49-F238E27FC236}">
                <a16:creationId xmlns:a16="http://schemas.microsoft.com/office/drawing/2014/main" id="{37DDBF3F-6598-4F57-80D7-E388884D57DB}"/>
              </a:ext>
            </a:extLst>
          </p:cNvPr>
          <p:cNvSpPr/>
          <p:nvPr/>
        </p:nvSpPr>
        <p:spPr>
          <a:xfrm>
            <a:off x="875755" y="4094881"/>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1EFED"/>
                </a:solidFill>
                <a:effectLst/>
                <a:uLnTx/>
                <a:uFillTx/>
                <a:ea typeface="+mn-ea"/>
                <a:cs typeface="+mn-cs"/>
              </a:rPr>
              <a:t>Recording</a:t>
            </a:r>
          </a:p>
        </p:txBody>
      </p:sp>
      <p:sp>
        <p:nvSpPr>
          <p:cNvPr id="10" name="Rounded Rectangle 15">
            <a:extLst>
              <a:ext uri="{FF2B5EF4-FFF2-40B4-BE49-F238E27FC236}">
                <a16:creationId xmlns:a16="http://schemas.microsoft.com/office/drawing/2014/main" id="{FFEA3FB5-5620-41C4-BBE6-A65F29FA2C6E}"/>
              </a:ext>
            </a:extLst>
          </p:cNvPr>
          <p:cNvSpPr/>
          <p:nvPr/>
        </p:nvSpPr>
        <p:spPr>
          <a:xfrm>
            <a:off x="875755" y="4719168"/>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1EFED"/>
                </a:solidFill>
              </a:rPr>
              <a:t>Calendar meeting</a:t>
            </a:r>
            <a:endParaRPr kumimoji="0" lang="en-US" sz="1400" b="1" i="0" u="none" strike="noStrike" kern="1200" cap="none" spc="0" normalizeH="0" baseline="0" noProof="0">
              <a:ln>
                <a:noFill/>
              </a:ln>
              <a:solidFill>
                <a:srgbClr val="F1EFED"/>
              </a:solidFill>
              <a:effectLst/>
              <a:uLnTx/>
              <a:uFillTx/>
              <a:ea typeface="+mn-ea"/>
              <a:cs typeface="+mn-cs"/>
            </a:endParaRPr>
          </a:p>
        </p:txBody>
      </p:sp>
      <p:sp>
        <p:nvSpPr>
          <p:cNvPr id="11" name="Rounded Rectangle 15">
            <a:extLst>
              <a:ext uri="{FF2B5EF4-FFF2-40B4-BE49-F238E27FC236}">
                <a16:creationId xmlns:a16="http://schemas.microsoft.com/office/drawing/2014/main" id="{50A30470-332F-48C2-8286-B1EDFD7B7330}"/>
              </a:ext>
            </a:extLst>
          </p:cNvPr>
          <p:cNvSpPr/>
          <p:nvPr/>
        </p:nvSpPr>
        <p:spPr>
          <a:xfrm>
            <a:off x="875755" y="5343455"/>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1EFED"/>
                </a:solidFill>
              </a:rPr>
              <a:t>Contacts</a:t>
            </a:r>
            <a:endParaRPr kumimoji="0" lang="en-US" sz="1400" b="1" i="0" u="none" strike="noStrike" kern="1200" cap="none" spc="0" normalizeH="0" baseline="0" noProof="0">
              <a:ln>
                <a:noFill/>
              </a:ln>
              <a:solidFill>
                <a:srgbClr val="F1EFED"/>
              </a:solidFill>
              <a:effectLst/>
              <a:uLnTx/>
              <a:uFillTx/>
              <a:ea typeface="+mn-ea"/>
              <a:cs typeface="+mn-cs"/>
            </a:endParaRPr>
          </a:p>
        </p:txBody>
      </p:sp>
      <p:sp>
        <p:nvSpPr>
          <p:cNvPr id="12" name="Rounded Rectangle 13">
            <a:extLst>
              <a:ext uri="{FF2B5EF4-FFF2-40B4-BE49-F238E27FC236}">
                <a16:creationId xmlns:a16="http://schemas.microsoft.com/office/drawing/2014/main" id="{A5086ABF-1256-454C-8BB3-4FC1536EF8C7}"/>
              </a:ext>
            </a:extLst>
          </p:cNvPr>
          <p:cNvSpPr/>
          <p:nvPr/>
        </p:nvSpPr>
        <p:spPr>
          <a:xfrm>
            <a:off x="2575686" y="2222020"/>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Media service on Azure (using Blob storage)</a:t>
            </a:r>
          </a:p>
        </p:txBody>
      </p:sp>
      <p:sp>
        <p:nvSpPr>
          <p:cNvPr id="13" name="Rounded Rectangle 14">
            <a:extLst>
              <a:ext uri="{FF2B5EF4-FFF2-40B4-BE49-F238E27FC236}">
                <a16:creationId xmlns:a16="http://schemas.microsoft.com/office/drawing/2014/main" id="{1E0C523B-F026-4BC1-B81D-AC54DFCF8111}"/>
              </a:ext>
            </a:extLst>
          </p:cNvPr>
          <p:cNvSpPr/>
          <p:nvPr/>
        </p:nvSpPr>
        <p:spPr>
          <a:xfrm>
            <a:off x="2575686" y="2846307"/>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Team files </a:t>
            </a:r>
            <a:r>
              <a:rPr lang="en-US" sz="1400" kern="0">
                <a:solidFill>
                  <a:schemeClr val="bg2"/>
                </a:solidFill>
                <a:cs typeface="Segoe UI Light" panose="020B0502040204020203" pitchFamily="34" charset="0"/>
                <a:sym typeface="Wingdings" panose="05000000000000000000" pitchFamily="2" charset="2"/>
              </a:rPr>
              <a:t> </a:t>
            </a:r>
            <a:r>
              <a:rPr lang="en-US" sz="1400" kern="0">
                <a:solidFill>
                  <a:schemeClr val="bg2"/>
                </a:solidFill>
                <a:cs typeface="Segoe UI Light" panose="020B0502040204020203" pitchFamily="34" charset="0"/>
              </a:rPr>
              <a:t>SharePoint</a:t>
            </a:r>
          </a:p>
          <a:p>
            <a:pPr defTabSz="896386"/>
            <a:r>
              <a:rPr lang="en-US" sz="1400" kern="0">
                <a:solidFill>
                  <a:schemeClr val="bg2"/>
                </a:solidFill>
                <a:cs typeface="Segoe UI Light" panose="020B0502040204020203" pitchFamily="34" charset="0"/>
              </a:rPr>
              <a:t>Chat files </a:t>
            </a:r>
            <a:r>
              <a:rPr lang="en-US" sz="1400" kern="0">
                <a:solidFill>
                  <a:schemeClr val="bg2"/>
                </a:solidFill>
                <a:cs typeface="Segoe UI Light" panose="020B0502040204020203" pitchFamily="34" charset="0"/>
                <a:sym typeface="Wingdings" panose="05000000000000000000" pitchFamily="2" charset="2"/>
              </a:rPr>
              <a:t> </a:t>
            </a:r>
            <a:r>
              <a:rPr lang="en-US" sz="1400" kern="0">
                <a:solidFill>
                  <a:schemeClr val="bg2"/>
                </a:solidFill>
                <a:cs typeface="Segoe UI Light" panose="020B0502040204020203" pitchFamily="34" charset="0"/>
              </a:rPr>
              <a:t>OneDrive for Business</a:t>
            </a:r>
          </a:p>
        </p:txBody>
      </p:sp>
      <p:sp>
        <p:nvSpPr>
          <p:cNvPr id="14" name="Rounded Rectangle 15">
            <a:extLst>
              <a:ext uri="{FF2B5EF4-FFF2-40B4-BE49-F238E27FC236}">
                <a16:creationId xmlns:a16="http://schemas.microsoft.com/office/drawing/2014/main" id="{E12ED5ED-0F5E-4D90-8D4A-CBDFA3D73DFB}"/>
              </a:ext>
            </a:extLst>
          </p:cNvPr>
          <p:cNvSpPr/>
          <p:nvPr/>
        </p:nvSpPr>
        <p:spPr>
          <a:xfrm>
            <a:off x="2575686" y="3470594"/>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Individual mailbox in Exchange</a:t>
            </a:r>
          </a:p>
        </p:txBody>
      </p:sp>
      <p:sp>
        <p:nvSpPr>
          <p:cNvPr id="15" name="Rounded Rectangle 12">
            <a:extLst>
              <a:ext uri="{FF2B5EF4-FFF2-40B4-BE49-F238E27FC236}">
                <a16:creationId xmlns:a16="http://schemas.microsoft.com/office/drawing/2014/main" id="{9A08FFD5-C5EA-4CB8-B5EC-AEBB3F311695}"/>
              </a:ext>
            </a:extLst>
          </p:cNvPr>
          <p:cNvSpPr/>
          <p:nvPr/>
        </p:nvSpPr>
        <p:spPr>
          <a:xfrm>
            <a:off x="2575686" y="1597733"/>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Chat service table storage (moving to Cosmos DB)</a:t>
            </a:r>
          </a:p>
        </p:txBody>
      </p:sp>
      <p:sp>
        <p:nvSpPr>
          <p:cNvPr id="16" name="Rounded Rectangle 15">
            <a:extLst>
              <a:ext uri="{FF2B5EF4-FFF2-40B4-BE49-F238E27FC236}">
                <a16:creationId xmlns:a16="http://schemas.microsoft.com/office/drawing/2014/main" id="{E86515D2-A7D0-4A1D-98BE-E0DE672105C1}"/>
              </a:ext>
            </a:extLst>
          </p:cNvPr>
          <p:cNvSpPr/>
          <p:nvPr/>
        </p:nvSpPr>
        <p:spPr>
          <a:xfrm>
            <a:off x="2575686" y="4094881"/>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Media service on Azure (using Blob storage) (&lt;24 hours)</a:t>
            </a:r>
          </a:p>
        </p:txBody>
      </p:sp>
      <p:sp>
        <p:nvSpPr>
          <p:cNvPr id="17" name="Rounded Rectangle 15">
            <a:extLst>
              <a:ext uri="{FF2B5EF4-FFF2-40B4-BE49-F238E27FC236}">
                <a16:creationId xmlns:a16="http://schemas.microsoft.com/office/drawing/2014/main" id="{830B375D-FAFE-4996-929D-3D2876BFD028}"/>
              </a:ext>
            </a:extLst>
          </p:cNvPr>
          <p:cNvSpPr/>
          <p:nvPr/>
        </p:nvSpPr>
        <p:spPr>
          <a:xfrm>
            <a:off x="2575686" y="4719168"/>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Individual mailbox in Exchange</a:t>
            </a:r>
          </a:p>
        </p:txBody>
      </p:sp>
      <p:sp>
        <p:nvSpPr>
          <p:cNvPr id="18" name="Rounded Rectangle 15">
            <a:extLst>
              <a:ext uri="{FF2B5EF4-FFF2-40B4-BE49-F238E27FC236}">
                <a16:creationId xmlns:a16="http://schemas.microsoft.com/office/drawing/2014/main" id="{1D114F49-E5DF-4DDD-82AA-BF8A79ED78D8}"/>
              </a:ext>
            </a:extLst>
          </p:cNvPr>
          <p:cNvSpPr/>
          <p:nvPr/>
        </p:nvSpPr>
        <p:spPr>
          <a:xfrm>
            <a:off x="2575686" y="5343455"/>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Exchange</a:t>
            </a:r>
          </a:p>
        </p:txBody>
      </p:sp>
      <p:sp>
        <p:nvSpPr>
          <p:cNvPr id="19" name="Rounded Rectangle 13">
            <a:extLst>
              <a:ext uri="{FF2B5EF4-FFF2-40B4-BE49-F238E27FC236}">
                <a16:creationId xmlns:a16="http://schemas.microsoft.com/office/drawing/2014/main" id="{967271DD-4169-43B9-BF72-B0F37507BCEC}"/>
              </a:ext>
            </a:extLst>
          </p:cNvPr>
          <p:cNvSpPr/>
          <p:nvPr/>
        </p:nvSpPr>
        <p:spPr>
          <a:xfrm>
            <a:off x="7193227" y="2211485"/>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Ingested to Exchange to enable compliance</a:t>
            </a:r>
          </a:p>
        </p:txBody>
      </p:sp>
      <p:sp>
        <p:nvSpPr>
          <p:cNvPr id="22" name="Rounded Rectangle 12">
            <a:extLst>
              <a:ext uri="{FF2B5EF4-FFF2-40B4-BE49-F238E27FC236}">
                <a16:creationId xmlns:a16="http://schemas.microsoft.com/office/drawing/2014/main" id="{0E634FD1-DBDD-4E56-AA72-CBFA5D825024}"/>
              </a:ext>
            </a:extLst>
          </p:cNvPr>
          <p:cNvSpPr/>
          <p:nvPr/>
        </p:nvSpPr>
        <p:spPr>
          <a:xfrm>
            <a:off x="7193227" y="1597733"/>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Ingested to Exchange to enable compliance</a:t>
            </a:r>
          </a:p>
        </p:txBody>
      </p:sp>
      <p:sp>
        <p:nvSpPr>
          <p:cNvPr id="23" name="Rounded Rectangle 15">
            <a:extLst>
              <a:ext uri="{FF2B5EF4-FFF2-40B4-BE49-F238E27FC236}">
                <a16:creationId xmlns:a16="http://schemas.microsoft.com/office/drawing/2014/main" id="{53DCC292-DA57-4B2B-87F2-ABA62AD2FBD4}"/>
              </a:ext>
            </a:extLst>
          </p:cNvPr>
          <p:cNvSpPr/>
          <p:nvPr/>
        </p:nvSpPr>
        <p:spPr>
          <a:xfrm>
            <a:off x="7193227" y="4069931"/>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Encoded to Stream</a:t>
            </a:r>
          </a:p>
        </p:txBody>
      </p:sp>
      <p:sp>
        <p:nvSpPr>
          <p:cNvPr id="26" name="Rounded Rectangle 15">
            <a:extLst>
              <a:ext uri="{FF2B5EF4-FFF2-40B4-BE49-F238E27FC236}">
                <a16:creationId xmlns:a16="http://schemas.microsoft.com/office/drawing/2014/main" id="{B3F4CFC0-F522-4260-8C3D-B614E8477FEF}"/>
              </a:ext>
            </a:extLst>
          </p:cNvPr>
          <p:cNvSpPr/>
          <p:nvPr/>
        </p:nvSpPr>
        <p:spPr>
          <a:xfrm>
            <a:off x="875755" y="5967741"/>
            <a:ext cx="1239496" cy="54864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1EFED"/>
                </a:solidFill>
                <a:effectLst/>
                <a:uLnTx/>
                <a:uFillTx/>
                <a:ea typeface="+mn-ea"/>
                <a:cs typeface="+mn-cs"/>
              </a:rPr>
              <a:t>Telemetry</a:t>
            </a:r>
          </a:p>
        </p:txBody>
      </p:sp>
      <p:sp>
        <p:nvSpPr>
          <p:cNvPr id="27" name="Rounded Rectangle 15">
            <a:extLst>
              <a:ext uri="{FF2B5EF4-FFF2-40B4-BE49-F238E27FC236}">
                <a16:creationId xmlns:a16="http://schemas.microsoft.com/office/drawing/2014/main" id="{E004F94E-54F9-4AFF-AE03-F097F2E20DA7}"/>
              </a:ext>
            </a:extLst>
          </p:cNvPr>
          <p:cNvSpPr/>
          <p:nvPr/>
        </p:nvSpPr>
        <p:spPr>
          <a:xfrm>
            <a:off x="2575686" y="5967741"/>
            <a:ext cx="4206240" cy="548640"/>
          </a:xfrm>
          <a:prstGeom prst="roundRect">
            <a:avLst>
              <a:gd name="adj" fmla="val 0"/>
            </a:avLst>
          </a:prstGeom>
          <a:solidFill>
            <a:srgbClr val="737373"/>
          </a:solidFill>
          <a:ln w="12700" cap="flat" cmpd="sng" algn="ctr">
            <a:noFill/>
            <a:prstDash val="solid"/>
            <a:miter lim="800000"/>
          </a:ln>
          <a:effectLst/>
        </p:spPr>
        <p:txBody>
          <a:bodyPr rtlCol="0" anchor="ctr"/>
          <a:lstStyle/>
          <a:p>
            <a:pPr defTabSz="896386"/>
            <a:r>
              <a:rPr lang="en-US" sz="1400" kern="0">
                <a:solidFill>
                  <a:schemeClr val="bg2"/>
                </a:solidFill>
                <a:cs typeface="Segoe UI Light" panose="020B0502040204020203" pitchFamily="34" charset="0"/>
              </a:rPr>
              <a:t>Microsoft Data warehouse (No customer content)</a:t>
            </a:r>
          </a:p>
        </p:txBody>
      </p:sp>
      <p:sp>
        <p:nvSpPr>
          <p:cNvPr id="29" name="Isosceles Triangle 28">
            <a:extLst>
              <a:ext uri="{FF2B5EF4-FFF2-40B4-BE49-F238E27FC236}">
                <a16:creationId xmlns:a16="http://schemas.microsoft.com/office/drawing/2014/main" id="{07CE1FFF-E339-4DE4-B087-496E48021AF7}"/>
              </a:ext>
            </a:extLst>
          </p:cNvPr>
          <p:cNvSpPr/>
          <p:nvPr/>
        </p:nvSpPr>
        <p:spPr bwMode="auto">
          <a:xfrm rot="5400000">
            <a:off x="2106239" y="1776608"/>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3" name="Isosceles Triangle 32">
            <a:extLst>
              <a:ext uri="{FF2B5EF4-FFF2-40B4-BE49-F238E27FC236}">
                <a16:creationId xmlns:a16="http://schemas.microsoft.com/office/drawing/2014/main" id="{2C66DF98-135A-46A4-9653-5AA576B29E3C}"/>
              </a:ext>
            </a:extLst>
          </p:cNvPr>
          <p:cNvSpPr/>
          <p:nvPr/>
        </p:nvSpPr>
        <p:spPr bwMode="auto">
          <a:xfrm rot="5400000">
            <a:off x="2106238" y="2399626"/>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4" name="Isosceles Triangle 33">
            <a:extLst>
              <a:ext uri="{FF2B5EF4-FFF2-40B4-BE49-F238E27FC236}">
                <a16:creationId xmlns:a16="http://schemas.microsoft.com/office/drawing/2014/main" id="{D4D9B011-3A03-4E97-BFB8-6688860486C1}"/>
              </a:ext>
            </a:extLst>
          </p:cNvPr>
          <p:cNvSpPr/>
          <p:nvPr/>
        </p:nvSpPr>
        <p:spPr bwMode="auto">
          <a:xfrm rot="5400000">
            <a:off x="2106237" y="3022644"/>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5" name="Isosceles Triangle 34">
            <a:extLst>
              <a:ext uri="{FF2B5EF4-FFF2-40B4-BE49-F238E27FC236}">
                <a16:creationId xmlns:a16="http://schemas.microsoft.com/office/drawing/2014/main" id="{FED43339-246A-4C46-8189-B41FAB46C5B1}"/>
              </a:ext>
            </a:extLst>
          </p:cNvPr>
          <p:cNvSpPr/>
          <p:nvPr/>
        </p:nvSpPr>
        <p:spPr bwMode="auto">
          <a:xfrm rot="5400000">
            <a:off x="2107395" y="3645662"/>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6" name="Isosceles Triangle 35">
            <a:extLst>
              <a:ext uri="{FF2B5EF4-FFF2-40B4-BE49-F238E27FC236}">
                <a16:creationId xmlns:a16="http://schemas.microsoft.com/office/drawing/2014/main" id="{34B1F385-968B-4EF4-8378-B4A988FC71B5}"/>
              </a:ext>
            </a:extLst>
          </p:cNvPr>
          <p:cNvSpPr/>
          <p:nvPr/>
        </p:nvSpPr>
        <p:spPr bwMode="auto">
          <a:xfrm rot="5400000">
            <a:off x="2106236" y="4268680"/>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7" name="Isosceles Triangle 36">
            <a:extLst>
              <a:ext uri="{FF2B5EF4-FFF2-40B4-BE49-F238E27FC236}">
                <a16:creationId xmlns:a16="http://schemas.microsoft.com/office/drawing/2014/main" id="{ED99EDD9-33C2-46BF-8C4F-3D3C2C353BB2}"/>
              </a:ext>
            </a:extLst>
          </p:cNvPr>
          <p:cNvSpPr/>
          <p:nvPr/>
        </p:nvSpPr>
        <p:spPr bwMode="auto">
          <a:xfrm rot="5400000">
            <a:off x="2103410" y="4891698"/>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8" name="Isosceles Triangle 37">
            <a:extLst>
              <a:ext uri="{FF2B5EF4-FFF2-40B4-BE49-F238E27FC236}">
                <a16:creationId xmlns:a16="http://schemas.microsoft.com/office/drawing/2014/main" id="{DC09E5BE-AADD-44DD-B1B0-F8FC092F8658}"/>
              </a:ext>
            </a:extLst>
          </p:cNvPr>
          <p:cNvSpPr/>
          <p:nvPr/>
        </p:nvSpPr>
        <p:spPr bwMode="auto">
          <a:xfrm rot="5400000">
            <a:off x="2110524" y="5514716"/>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9" name="Isosceles Triangle 38">
            <a:extLst>
              <a:ext uri="{FF2B5EF4-FFF2-40B4-BE49-F238E27FC236}">
                <a16:creationId xmlns:a16="http://schemas.microsoft.com/office/drawing/2014/main" id="{5EB1AB26-7253-4353-AA74-B243A15E34ED}"/>
              </a:ext>
            </a:extLst>
          </p:cNvPr>
          <p:cNvSpPr/>
          <p:nvPr/>
        </p:nvSpPr>
        <p:spPr bwMode="auto">
          <a:xfrm rot="5400000">
            <a:off x="2110523" y="6137733"/>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0" name="Isosceles Triangle 39">
            <a:extLst>
              <a:ext uri="{FF2B5EF4-FFF2-40B4-BE49-F238E27FC236}">
                <a16:creationId xmlns:a16="http://schemas.microsoft.com/office/drawing/2014/main" id="{8AE21CEE-AC18-46FD-B9A7-0A4918606CDC}"/>
              </a:ext>
            </a:extLst>
          </p:cNvPr>
          <p:cNvSpPr/>
          <p:nvPr/>
        </p:nvSpPr>
        <p:spPr bwMode="auto">
          <a:xfrm rot="5400000">
            <a:off x="6739001" y="1776608"/>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1" name="Isosceles Triangle 40">
            <a:extLst>
              <a:ext uri="{FF2B5EF4-FFF2-40B4-BE49-F238E27FC236}">
                <a16:creationId xmlns:a16="http://schemas.microsoft.com/office/drawing/2014/main" id="{B244E9AB-E0B8-48CE-9C9F-DAE98FEAD155}"/>
              </a:ext>
            </a:extLst>
          </p:cNvPr>
          <p:cNvSpPr/>
          <p:nvPr/>
        </p:nvSpPr>
        <p:spPr bwMode="auto">
          <a:xfrm rot="5400000">
            <a:off x="6739001" y="2390360"/>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4" name="Isosceles Triangle 43">
            <a:extLst>
              <a:ext uri="{FF2B5EF4-FFF2-40B4-BE49-F238E27FC236}">
                <a16:creationId xmlns:a16="http://schemas.microsoft.com/office/drawing/2014/main" id="{7912B4FA-79CA-4F3A-B792-FDB67423681B}"/>
              </a:ext>
            </a:extLst>
          </p:cNvPr>
          <p:cNvSpPr/>
          <p:nvPr/>
        </p:nvSpPr>
        <p:spPr bwMode="auto">
          <a:xfrm rot="5400000">
            <a:off x="6739001" y="4248806"/>
            <a:ext cx="548640" cy="1908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3" name="TextBox 42">
            <a:extLst>
              <a:ext uri="{FF2B5EF4-FFF2-40B4-BE49-F238E27FC236}">
                <a16:creationId xmlns:a16="http://schemas.microsoft.com/office/drawing/2014/main" id="{C4F2FBEB-FBB0-42C1-B940-C1F54D756655}"/>
              </a:ext>
            </a:extLst>
          </p:cNvPr>
          <p:cNvSpPr txBox="1"/>
          <p:nvPr/>
        </p:nvSpPr>
        <p:spPr>
          <a:xfrm>
            <a:off x="886198" y="1095108"/>
            <a:ext cx="1239497" cy="538956"/>
          </a:xfrm>
          <a:prstGeom prst="rect">
            <a:avLst/>
          </a:prstGeom>
          <a:noFill/>
        </p:spPr>
        <p:txBody>
          <a:bodyPr wrap="square" lIns="91440" tIns="143428" rIns="179285" bIns="143428" rtlCol="0">
            <a:spAutoFit/>
          </a:bodyPr>
          <a:lstStyle/>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Entity</a:t>
            </a:r>
            <a:endParaRPr lang="en-US" sz="1800">
              <a:solidFill>
                <a:srgbClr val="2F2F2F"/>
              </a:solidFill>
            </a:endParaRPr>
          </a:p>
        </p:txBody>
      </p:sp>
      <p:sp>
        <p:nvSpPr>
          <p:cNvPr id="45" name="TextBox 44">
            <a:extLst>
              <a:ext uri="{FF2B5EF4-FFF2-40B4-BE49-F238E27FC236}">
                <a16:creationId xmlns:a16="http://schemas.microsoft.com/office/drawing/2014/main" id="{0C91BF90-2600-4165-9A0A-1EAB0FB068BB}"/>
              </a:ext>
            </a:extLst>
          </p:cNvPr>
          <p:cNvSpPr txBox="1"/>
          <p:nvPr/>
        </p:nvSpPr>
        <p:spPr>
          <a:xfrm>
            <a:off x="2583369" y="1095108"/>
            <a:ext cx="1239497" cy="538956"/>
          </a:xfrm>
          <a:prstGeom prst="rect">
            <a:avLst/>
          </a:prstGeom>
          <a:noFill/>
        </p:spPr>
        <p:txBody>
          <a:bodyPr wrap="square" lIns="91440" tIns="143428" rIns="179285" bIns="143428" rtlCol="0">
            <a:spAutoFit/>
          </a:bodyPr>
          <a:lstStyle/>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Storage</a:t>
            </a:r>
            <a:endParaRPr lang="en-US" sz="1800">
              <a:solidFill>
                <a:srgbClr val="2F2F2F"/>
              </a:solidFill>
            </a:endParaRPr>
          </a:p>
        </p:txBody>
      </p:sp>
      <p:sp>
        <p:nvSpPr>
          <p:cNvPr id="46" name="TextBox 45">
            <a:extLst>
              <a:ext uri="{FF2B5EF4-FFF2-40B4-BE49-F238E27FC236}">
                <a16:creationId xmlns:a16="http://schemas.microsoft.com/office/drawing/2014/main" id="{B3149A73-2BB2-4484-A56C-8C5248315A78}"/>
              </a:ext>
            </a:extLst>
          </p:cNvPr>
          <p:cNvSpPr txBox="1"/>
          <p:nvPr/>
        </p:nvSpPr>
        <p:spPr>
          <a:xfrm>
            <a:off x="7224049" y="1095108"/>
            <a:ext cx="1239497" cy="538956"/>
          </a:xfrm>
          <a:prstGeom prst="rect">
            <a:avLst/>
          </a:prstGeom>
          <a:noFill/>
        </p:spPr>
        <p:txBody>
          <a:bodyPr wrap="square" lIns="91440" tIns="143428" rIns="179285" bIns="143428" rtlCol="0">
            <a:spAutoFit/>
          </a:bodyPr>
          <a:lstStyle/>
          <a:p>
            <a:pPr>
              <a:lnSpc>
                <a:spcPct val="90000"/>
              </a:lnSpc>
              <a:spcAft>
                <a:spcPts val="588"/>
              </a:spcAft>
            </a:pPr>
            <a:r>
              <a:rPr lang="en-US" sz="1800" b="1">
                <a:solidFill>
                  <a:srgbClr val="2F2F2F"/>
                </a:solidFill>
                <a:latin typeface="Segoe UI Semibold" panose="020B0502040204020203" pitchFamily="34" charset="0"/>
                <a:cs typeface="Segoe UI Semibold" panose="020B0502040204020203" pitchFamily="34" charset="0"/>
              </a:rPr>
              <a:t>Storage</a:t>
            </a:r>
            <a:endParaRPr lang="en-US" sz="1800">
              <a:solidFill>
                <a:srgbClr val="2F2F2F"/>
              </a:solidFill>
            </a:endParaRPr>
          </a:p>
        </p:txBody>
      </p:sp>
      <p:sp>
        <p:nvSpPr>
          <p:cNvPr id="42" name="TextBox 41">
            <a:extLst>
              <a:ext uri="{FF2B5EF4-FFF2-40B4-BE49-F238E27FC236}">
                <a16:creationId xmlns:a16="http://schemas.microsoft.com/office/drawing/2014/main" id="{9FA7CDF4-7FD2-4A1A-A7D6-DBAE2849CA29}"/>
              </a:ext>
            </a:extLst>
          </p:cNvPr>
          <p:cNvSpPr txBox="1"/>
          <p:nvPr/>
        </p:nvSpPr>
        <p:spPr>
          <a:xfrm>
            <a:off x="7936825" y="288725"/>
            <a:ext cx="3462642" cy="806383"/>
          </a:xfrm>
          <a:prstGeom prst="rect">
            <a:avLst/>
          </a:prstGeom>
          <a:noFill/>
        </p:spPr>
        <p:txBody>
          <a:bodyPr wrap="square" lIns="179234" tIns="143387" rIns="179234" bIns="143387" rtlCol="0">
            <a:spAutoFit/>
          </a:bodyPr>
          <a:lstStyle/>
          <a:p>
            <a:pPr algn="just">
              <a:lnSpc>
                <a:spcPct val="90000"/>
              </a:lnSpc>
              <a:spcAft>
                <a:spcPts val="588"/>
              </a:spcAft>
            </a:pPr>
            <a:r>
              <a:rPr lang="en-US" sz="1866">
                <a:solidFill>
                  <a:schemeClr val="bg1">
                    <a:lumMod val="50000"/>
                  </a:schemeClr>
                </a:solidFill>
              </a:rPr>
              <a:t>Key data entities and location where data is stored at rest</a:t>
            </a:r>
          </a:p>
        </p:txBody>
      </p:sp>
    </p:spTree>
    <p:extLst>
      <p:ext uri="{BB962C8B-B14F-4D97-AF65-F5344CB8AC3E}">
        <p14:creationId xmlns:p14="http://schemas.microsoft.com/office/powerpoint/2010/main" val="968493578"/>
      </p:ext>
    </p:extLst>
  </p:cSld>
  <p:clrMapOvr>
    <a:masterClrMapping/>
  </p:clrMapOvr>
  <p:transition>
    <p:fade/>
  </p:transition>
</p:sld>
</file>

<file path=ppt/slides/slide1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35807"/>
            <a:ext cx="10910098" cy="498598"/>
          </a:xfrm>
        </p:spPr>
        <p:txBody>
          <a:bodyPr/>
          <a:lstStyle/>
          <a:p>
            <a:r>
              <a:rPr lang="en-US"/>
              <a:t>Meetings, Calendar, and Presence</a:t>
            </a:r>
          </a:p>
        </p:txBody>
      </p:sp>
    </p:spTree>
    <p:extLst>
      <p:ext uri="{BB962C8B-B14F-4D97-AF65-F5344CB8AC3E}">
        <p14:creationId xmlns:p14="http://schemas.microsoft.com/office/powerpoint/2010/main" val="60197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A9E1-81F2-4BB0-84A6-ABD1C1494955}"/>
              </a:ext>
            </a:extLst>
          </p:cNvPr>
          <p:cNvSpPr>
            <a:spLocks noGrp="1"/>
          </p:cNvSpPr>
          <p:nvPr>
            <p:ph type="title"/>
          </p:nvPr>
        </p:nvSpPr>
        <p:spPr/>
        <p:txBody>
          <a:bodyPr/>
          <a:lstStyle/>
          <a:p>
            <a:r>
              <a:rPr lang="en-US"/>
              <a:t>Calendar Architecture </a:t>
            </a:r>
          </a:p>
        </p:txBody>
      </p:sp>
      <p:sp>
        <p:nvSpPr>
          <p:cNvPr id="4" name="Rectangle 3">
            <a:extLst>
              <a:ext uri="{FF2B5EF4-FFF2-40B4-BE49-F238E27FC236}">
                <a16:creationId xmlns:a16="http://schemas.microsoft.com/office/drawing/2014/main" id="{58667181-95BF-4A60-8CF3-950047A06A23}"/>
              </a:ext>
            </a:extLst>
          </p:cNvPr>
          <p:cNvSpPr/>
          <p:nvPr/>
        </p:nvSpPr>
        <p:spPr>
          <a:xfrm>
            <a:off x="4919010" y="2763327"/>
            <a:ext cx="1280160" cy="761493"/>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Scheduling service</a:t>
            </a:r>
          </a:p>
        </p:txBody>
      </p:sp>
      <p:sp>
        <p:nvSpPr>
          <p:cNvPr id="5" name="Rectangle 4">
            <a:extLst>
              <a:ext uri="{FF2B5EF4-FFF2-40B4-BE49-F238E27FC236}">
                <a16:creationId xmlns:a16="http://schemas.microsoft.com/office/drawing/2014/main" id="{0AF808B2-FFDE-4F06-BB54-69C1C4C32750}"/>
              </a:ext>
            </a:extLst>
          </p:cNvPr>
          <p:cNvSpPr/>
          <p:nvPr/>
        </p:nvSpPr>
        <p:spPr>
          <a:xfrm>
            <a:off x="1391930" y="2758684"/>
            <a:ext cx="1613648" cy="761493"/>
          </a:xfrm>
          <a:prstGeom prst="rect">
            <a:avLst/>
          </a:prstGeom>
          <a:solidFill>
            <a:srgbClr val="46477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Teams Client</a:t>
            </a:r>
          </a:p>
        </p:txBody>
      </p:sp>
      <p:sp>
        <p:nvSpPr>
          <p:cNvPr id="6" name="Rectangle 5">
            <a:extLst>
              <a:ext uri="{FF2B5EF4-FFF2-40B4-BE49-F238E27FC236}">
                <a16:creationId xmlns:a16="http://schemas.microsoft.com/office/drawing/2014/main" id="{B57A8455-754C-4882-BE7C-BE97AC5248CE}"/>
              </a:ext>
            </a:extLst>
          </p:cNvPr>
          <p:cNvSpPr/>
          <p:nvPr/>
        </p:nvSpPr>
        <p:spPr>
          <a:xfrm>
            <a:off x="3381371" y="2758685"/>
            <a:ext cx="951758" cy="761493"/>
          </a:xfrm>
          <a:prstGeom prst="rect">
            <a:avLst/>
          </a:prstGeom>
          <a:solidFill>
            <a:srgbClr val="0070C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Calendar Middle Tier</a:t>
            </a:r>
          </a:p>
        </p:txBody>
      </p:sp>
      <p:cxnSp>
        <p:nvCxnSpPr>
          <p:cNvPr id="8" name="Connector: Elbow 7">
            <a:extLst>
              <a:ext uri="{FF2B5EF4-FFF2-40B4-BE49-F238E27FC236}">
                <a16:creationId xmlns:a16="http://schemas.microsoft.com/office/drawing/2014/main" id="{D51DDACF-703D-4EBF-B544-820F96A2994B}"/>
              </a:ext>
            </a:extLst>
          </p:cNvPr>
          <p:cNvCxnSpPr>
            <a:cxnSpLocks/>
            <a:stCxn id="6" idx="1"/>
            <a:endCxn id="5" idx="3"/>
          </p:cNvCxnSpPr>
          <p:nvPr/>
        </p:nvCxnSpPr>
        <p:spPr>
          <a:xfrm rot="10800000">
            <a:off x="3005579" y="3139432"/>
            <a:ext cx="375793" cy="1"/>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CD40B15-CE3F-4FF3-ABFE-56A5C509D0DC}"/>
              </a:ext>
            </a:extLst>
          </p:cNvPr>
          <p:cNvSpPr/>
          <p:nvPr/>
        </p:nvSpPr>
        <p:spPr>
          <a:xfrm>
            <a:off x="4919010" y="1888170"/>
            <a:ext cx="1280160" cy="761493"/>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Exchange Online</a:t>
            </a:r>
          </a:p>
        </p:txBody>
      </p:sp>
      <p:sp>
        <p:nvSpPr>
          <p:cNvPr id="14" name="Rectangle 13">
            <a:extLst>
              <a:ext uri="{FF2B5EF4-FFF2-40B4-BE49-F238E27FC236}">
                <a16:creationId xmlns:a16="http://schemas.microsoft.com/office/drawing/2014/main" id="{4D68820F-DD3D-410A-B209-55DFF7581793}"/>
              </a:ext>
            </a:extLst>
          </p:cNvPr>
          <p:cNvSpPr/>
          <p:nvPr/>
        </p:nvSpPr>
        <p:spPr>
          <a:xfrm>
            <a:off x="4919010" y="3702709"/>
            <a:ext cx="1280160" cy="761493"/>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Exchange on-premises</a:t>
            </a:r>
          </a:p>
        </p:txBody>
      </p:sp>
      <p:sp>
        <p:nvSpPr>
          <p:cNvPr id="15" name="Rectangle 14">
            <a:extLst>
              <a:ext uri="{FF2B5EF4-FFF2-40B4-BE49-F238E27FC236}">
                <a16:creationId xmlns:a16="http://schemas.microsoft.com/office/drawing/2014/main" id="{CFDFB1AB-6E77-4879-A3EF-01DB2373DCB5}"/>
              </a:ext>
            </a:extLst>
          </p:cNvPr>
          <p:cNvSpPr/>
          <p:nvPr/>
        </p:nvSpPr>
        <p:spPr>
          <a:xfrm>
            <a:off x="6737661" y="2758683"/>
            <a:ext cx="1280160" cy="761493"/>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Chat service</a:t>
            </a:r>
          </a:p>
        </p:txBody>
      </p:sp>
      <p:cxnSp>
        <p:nvCxnSpPr>
          <p:cNvPr id="16" name="Connector: Elbow 15">
            <a:extLst>
              <a:ext uri="{FF2B5EF4-FFF2-40B4-BE49-F238E27FC236}">
                <a16:creationId xmlns:a16="http://schemas.microsoft.com/office/drawing/2014/main" id="{056ABA9F-19EC-4D44-90A9-5D030146925F}"/>
              </a:ext>
            </a:extLst>
          </p:cNvPr>
          <p:cNvCxnSpPr>
            <a:stCxn id="4" idx="3"/>
            <a:endCxn id="15" idx="1"/>
          </p:cNvCxnSpPr>
          <p:nvPr/>
        </p:nvCxnSpPr>
        <p:spPr>
          <a:xfrm flipV="1">
            <a:off x="6199170" y="3139430"/>
            <a:ext cx="538491" cy="4644"/>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B74CCA3-7A4B-4A18-9D17-75A34A15522D}"/>
              </a:ext>
            </a:extLst>
          </p:cNvPr>
          <p:cNvCxnSpPr>
            <a:stCxn id="6" idx="3"/>
            <a:endCxn id="4" idx="1"/>
          </p:cNvCxnSpPr>
          <p:nvPr/>
        </p:nvCxnSpPr>
        <p:spPr>
          <a:xfrm>
            <a:off x="4333129" y="3139432"/>
            <a:ext cx="585881" cy="4642"/>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7F39F49-BC01-4E02-91C1-FEAD4448A4A6}"/>
              </a:ext>
            </a:extLst>
          </p:cNvPr>
          <p:cNvCxnSpPr>
            <a:stCxn id="6" idx="3"/>
            <a:endCxn id="11" idx="1"/>
          </p:cNvCxnSpPr>
          <p:nvPr/>
        </p:nvCxnSpPr>
        <p:spPr>
          <a:xfrm flipV="1">
            <a:off x="4333129" y="2268917"/>
            <a:ext cx="585881" cy="870515"/>
          </a:xfrm>
          <a:prstGeom prst="bent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48C5A9F-720B-4A69-8437-3FD83D1CDC72}"/>
              </a:ext>
            </a:extLst>
          </p:cNvPr>
          <p:cNvCxnSpPr>
            <a:cxnSpLocks/>
            <a:stCxn id="6" idx="3"/>
            <a:endCxn id="14" idx="1"/>
          </p:cNvCxnSpPr>
          <p:nvPr/>
        </p:nvCxnSpPr>
        <p:spPr>
          <a:xfrm>
            <a:off x="4333129" y="3139432"/>
            <a:ext cx="585881" cy="944024"/>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03361"/>
      </p:ext>
    </p:extLst>
  </p:cSld>
  <p:clrMapOvr>
    <a:masterClrMapping/>
  </p:clrMapOvr>
  <p:transition>
    <p:fade/>
  </p:transition>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dirty="0"/>
              <a:t>Microsoft Teams Architecture Update</a:t>
            </a:r>
          </a:p>
        </p:txBody>
      </p:sp>
      <p:sp>
        <p:nvSpPr>
          <p:cNvPr id="5" name="Text Placeholder 4">
            <a:extLst>
              <a:ext uri="{FF2B5EF4-FFF2-40B4-BE49-F238E27FC236}">
                <a16:creationId xmlns:a16="http://schemas.microsoft.com/office/drawing/2014/main" id="{6F88C36C-D184-4AF5-92D2-A0DBD6B7A82C}"/>
              </a:ext>
            </a:extLst>
          </p:cNvPr>
          <p:cNvSpPr>
            <a:spLocks noGrp="1"/>
          </p:cNvSpPr>
          <p:nvPr>
            <p:ph type="body" sz="quarter" idx="12"/>
          </p:nvPr>
        </p:nvSpPr>
        <p:spPr/>
        <p:txBody>
          <a:bodyPr/>
          <a:lstStyle/>
          <a:p>
            <a:r>
              <a:rPr lang="en-US" dirty="0"/>
              <a:t>Bill Bliss</a:t>
            </a:r>
          </a:p>
          <a:p>
            <a:r>
              <a:rPr lang="en-US" dirty="0"/>
              <a:t>Microsoft Teams Platform Architect</a:t>
            </a:r>
          </a:p>
        </p:txBody>
      </p:sp>
      <p:sp>
        <p:nvSpPr>
          <p:cNvPr id="2" name="TextBox 1">
            <a:extLst>
              <a:ext uri="{FF2B5EF4-FFF2-40B4-BE49-F238E27FC236}">
                <a16:creationId xmlns:a16="http://schemas.microsoft.com/office/drawing/2014/main" id="{ACC18E23-AD56-4634-995D-CC1E01E09DFA}"/>
              </a:ext>
            </a:extLst>
          </p:cNvPr>
          <p:cNvSpPr txBox="1"/>
          <p:nvPr/>
        </p:nvSpPr>
        <p:spPr>
          <a:xfrm>
            <a:off x="584200" y="6359979"/>
            <a:ext cx="1001877"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BRK3215</a:t>
            </a:r>
          </a:p>
        </p:txBody>
      </p:sp>
    </p:spTree>
    <p:extLst>
      <p:ext uri="{BB962C8B-B14F-4D97-AF65-F5344CB8AC3E}">
        <p14:creationId xmlns:p14="http://schemas.microsoft.com/office/powerpoint/2010/main" val="311701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0230-59A3-4F32-AFEF-F5A7A30C3E82}"/>
              </a:ext>
            </a:extLst>
          </p:cNvPr>
          <p:cNvSpPr>
            <a:spLocks noGrp="1"/>
          </p:cNvSpPr>
          <p:nvPr>
            <p:ph type="title"/>
          </p:nvPr>
        </p:nvSpPr>
        <p:spPr/>
        <p:txBody>
          <a:bodyPr/>
          <a:lstStyle/>
          <a:p>
            <a:r>
              <a:rPr lang="en-US"/>
              <a:t>Meetings</a:t>
            </a:r>
          </a:p>
        </p:txBody>
      </p:sp>
      <p:sp>
        <p:nvSpPr>
          <p:cNvPr id="6" name="Rectangle 5">
            <a:extLst>
              <a:ext uri="{FF2B5EF4-FFF2-40B4-BE49-F238E27FC236}">
                <a16:creationId xmlns:a16="http://schemas.microsoft.com/office/drawing/2014/main" id="{7F13689C-B118-4CB6-A5EA-D74C7FB5E58E}"/>
              </a:ext>
            </a:extLst>
          </p:cNvPr>
          <p:cNvSpPr/>
          <p:nvPr/>
        </p:nvSpPr>
        <p:spPr>
          <a:xfrm>
            <a:off x="4927507" y="1815912"/>
            <a:ext cx="5233762" cy="742821"/>
          </a:xfrm>
          <a:prstGeom prst="rect">
            <a:avLst/>
          </a:prstGeom>
          <a:solidFill>
            <a:srgbClr val="46477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71" b="0" i="0" u="none" strike="noStrike" kern="1200" cap="none" spc="0" normalizeH="0" baseline="0" noProof="0">
                <a:ln>
                  <a:noFill/>
                </a:ln>
                <a:solidFill>
                  <a:srgbClr val="FFFFFF"/>
                </a:solidFill>
                <a:effectLst/>
                <a:uLnTx/>
                <a:uFillTx/>
                <a:latin typeface="Segoe UI"/>
                <a:ea typeface="+mn-ea"/>
                <a:cs typeface="+mn-cs"/>
              </a:rPr>
              <a:t>Teams Client </a:t>
            </a:r>
          </a:p>
        </p:txBody>
      </p:sp>
      <p:sp>
        <p:nvSpPr>
          <p:cNvPr id="7" name="Rectangle 6">
            <a:extLst>
              <a:ext uri="{FF2B5EF4-FFF2-40B4-BE49-F238E27FC236}">
                <a16:creationId xmlns:a16="http://schemas.microsoft.com/office/drawing/2014/main" id="{3F34BC78-3647-424A-A55A-541CB8812233}"/>
              </a:ext>
            </a:extLst>
          </p:cNvPr>
          <p:cNvSpPr/>
          <p:nvPr/>
        </p:nvSpPr>
        <p:spPr>
          <a:xfrm>
            <a:off x="5900540" y="3282979"/>
            <a:ext cx="1810307" cy="1836342"/>
          </a:xfrm>
          <a:prstGeom prst="rect">
            <a:avLst/>
          </a:prstGeom>
          <a:solidFill>
            <a:schemeClr val="accent1"/>
          </a:solid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Intelligent Communications services</a:t>
            </a:r>
          </a:p>
        </p:txBody>
      </p:sp>
      <p:sp>
        <p:nvSpPr>
          <p:cNvPr id="8" name="Rectangle 7">
            <a:extLst>
              <a:ext uri="{FF2B5EF4-FFF2-40B4-BE49-F238E27FC236}">
                <a16:creationId xmlns:a16="http://schemas.microsoft.com/office/drawing/2014/main" id="{E51959B6-D1AF-410B-B1DE-2F0DC9A30A98}"/>
              </a:ext>
            </a:extLst>
          </p:cNvPr>
          <p:cNvSpPr/>
          <p:nvPr/>
        </p:nvSpPr>
        <p:spPr>
          <a:xfrm>
            <a:off x="1938192" y="3299473"/>
            <a:ext cx="2778804" cy="1836342"/>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Exchange</a:t>
            </a:r>
          </a:p>
        </p:txBody>
      </p:sp>
      <p:cxnSp>
        <p:nvCxnSpPr>
          <p:cNvPr id="12" name="Straight Arrow Connector 11">
            <a:extLst>
              <a:ext uri="{FF2B5EF4-FFF2-40B4-BE49-F238E27FC236}">
                <a16:creationId xmlns:a16="http://schemas.microsoft.com/office/drawing/2014/main" id="{51350E4B-BCAD-4796-953D-A9C94666A2E3}"/>
              </a:ext>
            </a:extLst>
          </p:cNvPr>
          <p:cNvCxnSpPr>
            <a:cxnSpLocks/>
          </p:cNvCxnSpPr>
          <p:nvPr/>
        </p:nvCxnSpPr>
        <p:spPr>
          <a:xfrm flipV="1">
            <a:off x="2271939" y="2579987"/>
            <a:ext cx="0" cy="71948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5">
            <a:extLst>
              <a:ext uri="{FF2B5EF4-FFF2-40B4-BE49-F238E27FC236}">
                <a16:creationId xmlns:a16="http://schemas.microsoft.com/office/drawing/2014/main" id="{2DA306F7-792A-4E59-9319-97E943AFD423}"/>
              </a:ext>
            </a:extLst>
          </p:cNvPr>
          <p:cNvSpPr txBox="1"/>
          <p:nvPr/>
        </p:nvSpPr>
        <p:spPr>
          <a:xfrm>
            <a:off x="2258072" y="2686092"/>
            <a:ext cx="867127"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Calendar</a:t>
            </a:r>
          </a:p>
        </p:txBody>
      </p:sp>
      <p:sp>
        <p:nvSpPr>
          <p:cNvPr id="16" name="Rectangle 15">
            <a:extLst>
              <a:ext uri="{FF2B5EF4-FFF2-40B4-BE49-F238E27FC236}">
                <a16:creationId xmlns:a16="http://schemas.microsoft.com/office/drawing/2014/main" id="{B456B9EC-34CC-4AF4-8924-D15295BBA1CA}"/>
              </a:ext>
            </a:extLst>
          </p:cNvPr>
          <p:cNvSpPr/>
          <p:nvPr/>
        </p:nvSpPr>
        <p:spPr>
          <a:xfrm>
            <a:off x="1938191" y="1815912"/>
            <a:ext cx="2778803" cy="742821"/>
          </a:xfrm>
          <a:prstGeom prst="rect">
            <a:avLst/>
          </a:prstGeom>
          <a:solidFill>
            <a:srgbClr val="106EB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71" b="0" i="0" u="none" strike="noStrike" kern="1200" cap="none" spc="0" normalizeH="0" baseline="0" noProof="0">
                <a:ln>
                  <a:noFill/>
                </a:ln>
                <a:solidFill>
                  <a:schemeClr val="bg1"/>
                </a:solidFill>
                <a:effectLst/>
                <a:uLnTx/>
                <a:uFillTx/>
                <a:latin typeface="Segoe UI"/>
                <a:ea typeface="+mn-ea"/>
                <a:cs typeface="+mn-cs"/>
              </a:rPr>
              <a:t>Outlook Client</a:t>
            </a:r>
          </a:p>
        </p:txBody>
      </p:sp>
      <p:sp>
        <p:nvSpPr>
          <p:cNvPr id="17" name="Rectangle 16">
            <a:extLst>
              <a:ext uri="{FF2B5EF4-FFF2-40B4-BE49-F238E27FC236}">
                <a16:creationId xmlns:a16="http://schemas.microsoft.com/office/drawing/2014/main" id="{E2CEC448-236E-4D7E-833C-B503E7D14AF4}"/>
              </a:ext>
            </a:extLst>
          </p:cNvPr>
          <p:cNvSpPr/>
          <p:nvPr/>
        </p:nvSpPr>
        <p:spPr>
          <a:xfrm>
            <a:off x="2074670" y="2160580"/>
            <a:ext cx="1712635" cy="290083"/>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Teams Meeting add-in</a:t>
            </a:r>
          </a:p>
        </p:txBody>
      </p:sp>
      <p:sp>
        <p:nvSpPr>
          <p:cNvPr id="18" name="Rectangle 17">
            <a:extLst>
              <a:ext uri="{FF2B5EF4-FFF2-40B4-BE49-F238E27FC236}">
                <a16:creationId xmlns:a16="http://schemas.microsoft.com/office/drawing/2014/main" id="{69AB0911-0085-4F23-AE4E-0A0A7ED33A81}"/>
              </a:ext>
            </a:extLst>
          </p:cNvPr>
          <p:cNvSpPr/>
          <p:nvPr/>
        </p:nvSpPr>
        <p:spPr>
          <a:xfrm>
            <a:off x="6302773" y="3954924"/>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n-ea"/>
                <a:cs typeface="+mn-cs"/>
              </a:rPr>
              <a:t>Media mixer</a:t>
            </a:r>
          </a:p>
        </p:txBody>
      </p:sp>
      <p:sp>
        <p:nvSpPr>
          <p:cNvPr id="19" name="Rectangle 18">
            <a:extLst>
              <a:ext uri="{FF2B5EF4-FFF2-40B4-BE49-F238E27FC236}">
                <a16:creationId xmlns:a16="http://schemas.microsoft.com/office/drawing/2014/main" id="{4AD93A19-5B43-4853-AF16-A39F2EC0EBBD}"/>
              </a:ext>
            </a:extLst>
          </p:cNvPr>
          <p:cNvSpPr/>
          <p:nvPr/>
        </p:nvSpPr>
        <p:spPr>
          <a:xfrm>
            <a:off x="6302773" y="4555822"/>
            <a:ext cx="1005840" cy="457200"/>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Segoe UI"/>
                <a:ea typeface="+mn-ea"/>
                <a:cs typeface="+mn-cs"/>
              </a:rPr>
              <a:t>Recording Bot</a:t>
            </a:r>
          </a:p>
        </p:txBody>
      </p:sp>
      <p:sp>
        <p:nvSpPr>
          <p:cNvPr id="20" name="Rectangle 19">
            <a:extLst>
              <a:ext uri="{FF2B5EF4-FFF2-40B4-BE49-F238E27FC236}">
                <a16:creationId xmlns:a16="http://schemas.microsoft.com/office/drawing/2014/main" id="{C1D4CA1F-20EC-4404-864C-E653C581FE07}"/>
              </a:ext>
            </a:extLst>
          </p:cNvPr>
          <p:cNvSpPr/>
          <p:nvPr/>
        </p:nvSpPr>
        <p:spPr>
          <a:xfrm>
            <a:off x="8062081" y="3286258"/>
            <a:ext cx="871611" cy="1836342"/>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Media service</a:t>
            </a:r>
          </a:p>
        </p:txBody>
      </p:sp>
      <p:sp>
        <p:nvSpPr>
          <p:cNvPr id="21" name="Rectangle 20">
            <a:extLst>
              <a:ext uri="{FF2B5EF4-FFF2-40B4-BE49-F238E27FC236}">
                <a16:creationId xmlns:a16="http://schemas.microsoft.com/office/drawing/2014/main" id="{17882AC9-BCB8-4770-BC8C-BDF64A980F38}"/>
              </a:ext>
            </a:extLst>
          </p:cNvPr>
          <p:cNvSpPr/>
          <p:nvPr/>
        </p:nvSpPr>
        <p:spPr>
          <a:xfrm>
            <a:off x="9295942" y="3286258"/>
            <a:ext cx="871613" cy="1836342"/>
          </a:xfrm>
          <a:prstGeom prst="rect">
            <a:avLst/>
          </a:prstGeom>
          <a:solidFill>
            <a:schemeClr val="tx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Segoe UI Light" panose="020B0502040204020203" pitchFamily="34" charset="0"/>
              </a:rPr>
              <a:t>Stream</a:t>
            </a:r>
          </a:p>
        </p:txBody>
      </p:sp>
      <p:cxnSp>
        <p:nvCxnSpPr>
          <p:cNvPr id="25" name="Connector: Elbow 24">
            <a:extLst>
              <a:ext uri="{FF2B5EF4-FFF2-40B4-BE49-F238E27FC236}">
                <a16:creationId xmlns:a16="http://schemas.microsoft.com/office/drawing/2014/main" id="{40E81896-FC63-4938-8E1C-D4C9EDC673A9}"/>
              </a:ext>
            </a:extLst>
          </p:cNvPr>
          <p:cNvCxnSpPr>
            <a:cxnSpLocks/>
          </p:cNvCxnSpPr>
          <p:nvPr/>
        </p:nvCxnSpPr>
        <p:spPr>
          <a:xfrm rot="5400000">
            <a:off x="4381891" y="2552277"/>
            <a:ext cx="748049" cy="746341"/>
          </a:xfrm>
          <a:prstGeom prst="bentConnector3">
            <a:avLst>
              <a:gd name="adj1" fmla="val 50000"/>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15">
            <a:extLst>
              <a:ext uri="{FF2B5EF4-FFF2-40B4-BE49-F238E27FC236}">
                <a16:creationId xmlns:a16="http://schemas.microsoft.com/office/drawing/2014/main" id="{31FB4842-DC91-4226-B0CE-7BAC36D2C496}"/>
              </a:ext>
            </a:extLst>
          </p:cNvPr>
          <p:cNvSpPr txBox="1"/>
          <p:nvPr/>
        </p:nvSpPr>
        <p:spPr>
          <a:xfrm>
            <a:off x="3537883" y="2660986"/>
            <a:ext cx="1063586"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Calendar (via MS Graph)</a:t>
            </a:r>
          </a:p>
        </p:txBody>
      </p:sp>
      <p:cxnSp>
        <p:nvCxnSpPr>
          <p:cNvPr id="29" name="Straight Arrow Connector 28">
            <a:extLst>
              <a:ext uri="{FF2B5EF4-FFF2-40B4-BE49-F238E27FC236}">
                <a16:creationId xmlns:a16="http://schemas.microsoft.com/office/drawing/2014/main" id="{0C2A2470-6295-48EF-846B-10CEC20BFAF5}"/>
              </a:ext>
            </a:extLst>
          </p:cNvPr>
          <p:cNvCxnSpPr>
            <a:cxnSpLocks/>
          </p:cNvCxnSpPr>
          <p:nvPr/>
        </p:nvCxnSpPr>
        <p:spPr>
          <a:xfrm flipV="1">
            <a:off x="6739838" y="2551423"/>
            <a:ext cx="0" cy="71948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15">
            <a:extLst>
              <a:ext uri="{FF2B5EF4-FFF2-40B4-BE49-F238E27FC236}">
                <a16:creationId xmlns:a16="http://schemas.microsoft.com/office/drawing/2014/main" id="{70FF97B3-2919-4ECE-ADDE-61D24BD8504F}"/>
              </a:ext>
            </a:extLst>
          </p:cNvPr>
          <p:cNvSpPr txBox="1"/>
          <p:nvPr/>
        </p:nvSpPr>
        <p:spPr>
          <a:xfrm>
            <a:off x="6720135" y="2663010"/>
            <a:ext cx="867127"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Voice / Video</a:t>
            </a:r>
          </a:p>
        </p:txBody>
      </p:sp>
      <p:cxnSp>
        <p:nvCxnSpPr>
          <p:cNvPr id="31" name="Straight Connector 30">
            <a:extLst>
              <a:ext uri="{FF2B5EF4-FFF2-40B4-BE49-F238E27FC236}">
                <a16:creationId xmlns:a16="http://schemas.microsoft.com/office/drawing/2014/main" id="{DAC8677A-9CE4-420E-894F-7EE2F21A218F}"/>
              </a:ext>
            </a:extLst>
          </p:cNvPr>
          <p:cNvCxnSpPr>
            <a:cxnSpLocks/>
          </p:cNvCxnSpPr>
          <p:nvPr/>
        </p:nvCxnSpPr>
        <p:spPr>
          <a:xfrm flipV="1">
            <a:off x="6805693" y="4402697"/>
            <a:ext cx="0" cy="143698"/>
          </a:xfrm>
          <a:prstGeom prst="line">
            <a:avLst/>
          </a:prstGeom>
          <a:ln>
            <a:solidFill>
              <a:schemeClr val="bg1">
                <a:lumMod val="9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1F3DB6-18E3-4C43-A28B-D05BFC845F3B}"/>
              </a:ext>
            </a:extLst>
          </p:cNvPr>
          <p:cNvCxnSpPr>
            <a:stCxn id="7" idx="3"/>
            <a:endCxn id="20" idx="1"/>
          </p:cNvCxnSpPr>
          <p:nvPr/>
        </p:nvCxnSpPr>
        <p:spPr>
          <a:xfrm>
            <a:off x="7710847" y="4201150"/>
            <a:ext cx="351234" cy="327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B62F247-C4ED-463A-AD06-FECB5A9A1D57}"/>
              </a:ext>
            </a:extLst>
          </p:cNvPr>
          <p:cNvCxnSpPr>
            <a:cxnSpLocks/>
            <a:stCxn id="20" idx="3"/>
            <a:endCxn id="21" idx="1"/>
          </p:cNvCxnSpPr>
          <p:nvPr/>
        </p:nvCxnSpPr>
        <p:spPr>
          <a:xfrm>
            <a:off x="8933692" y="4204429"/>
            <a:ext cx="362250" cy="0"/>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8B82563-867D-472E-A88F-9B7A2DD09D00}"/>
              </a:ext>
            </a:extLst>
          </p:cNvPr>
          <p:cNvCxnSpPr>
            <a:cxnSpLocks/>
            <a:stCxn id="21" idx="0"/>
          </p:cNvCxnSpPr>
          <p:nvPr/>
        </p:nvCxnSpPr>
        <p:spPr>
          <a:xfrm flipH="1" flipV="1">
            <a:off x="9731748" y="2558733"/>
            <a:ext cx="1" cy="72752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15">
            <a:extLst>
              <a:ext uri="{FF2B5EF4-FFF2-40B4-BE49-F238E27FC236}">
                <a16:creationId xmlns:a16="http://schemas.microsoft.com/office/drawing/2014/main" id="{FF53B06C-3DBA-4A53-AFAE-926A13922258}"/>
              </a:ext>
            </a:extLst>
          </p:cNvPr>
          <p:cNvSpPr txBox="1"/>
          <p:nvPr/>
        </p:nvSpPr>
        <p:spPr>
          <a:xfrm>
            <a:off x="9740100" y="2677428"/>
            <a:ext cx="867127"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Stream Recording</a:t>
            </a:r>
          </a:p>
        </p:txBody>
      </p:sp>
      <p:sp>
        <p:nvSpPr>
          <p:cNvPr id="41" name="TextBox 15">
            <a:extLst>
              <a:ext uri="{FF2B5EF4-FFF2-40B4-BE49-F238E27FC236}">
                <a16:creationId xmlns:a16="http://schemas.microsoft.com/office/drawing/2014/main" id="{989F37B0-C69E-4A4B-870A-057B79967C52}"/>
              </a:ext>
            </a:extLst>
          </p:cNvPr>
          <p:cNvSpPr txBox="1"/>
          <p:nvPr/>
        </p:nvSpPr>
        <p:spPr>
          <a:xfrm rot="16200000">
            <a:off x="7424571" y="3632366"/>
            <a:ext cx="867127"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Recording</a:t>
            </a:r>
          </a:p>
        </p:txBody>
      </p:sp>
      <p:sp>
        <p:nvSpPr>
          <p:cNvPr id="42" name="TextBox 15">
            <a:extLst>
              <a:ext uri="{FF2B5EF4-FFF2-40B4-BE49-F238E27FC236}">
                <a16:creationId xmlns:a16="http://schemas.microsoft.com/office/drawing/2014/main" id="{A38570AF-9367-4816-91E9-203CDAA241D0}"/>
              </a:ext>
            </a:extLst>
          </p:cNvPr>
          <p:cNvSpPr txBox="1"/>
          <p:nvPr/>
        </p:nvSpPr>
        <p:spPr>
          <a:xfrm rot="16200000">
            <a:off x="8469968" y="3390312"/>
            <a:ext cx="1254553"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Transcoded Recording</a:t>
            </a:r>
          </a:p>
        </p:txBody>
      </p:sp>
      <p:sp>
        <p:nvSpPr>
          <p:cNvPr id="44" name="Rectangle 43">
            <a:extLst>
              <a:ext uri="{FF2B5EF4-FFF2-40B4-BE49-F238E27FC236}">
                <a16:creationId xmlns:a16="http://schemas.microsoft.com/office/drawing/2014/main" id="{AA6D95EA-2DF6-40FC-8F8A-66ED03939BCE}"/>
              </a:ext>
            </a:extLst>
          </p:cNvPr>
          <p:cNvSpPr/>
          <p:nvPr/>
        </p:nvSpPr>
        <p:spPr>
          <a:xfrm>
            <a:off x="4899213" y="3282979"/>
            <a:ext cx="871613" cy="1836342"/>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Chat Service</a:t>
            </a:r>
          </a:p>
        </p:txBody>
      </p:sp>
      <p:cxnSp>
        <p:nvCxnSpPr>
          <p:cNvPr id="45" name="Straight Arrow Connector 44">
            <a:extLst>
              <a:ext uri="{FF2B5EF4-FFF2-40B4-BE49-F238E27FC236}">
                <a16:creationId xmlns:a16="http://schemas.microsoft.com/office/drawing/2014/main" id="{AB1E3406-4B37-4AE8-9AB9-05CAAABE5E76}"/>
              </a:ext>
            </a:extLst>
          </p:cNvPr>
          <p:cNvCxnSpPr>
            <a:cxnSpLocks/>
          </p:cNvCxnSpPr>
          <p:nvPr/>
        </p:nvCxnSpPr>
        <p:spPr>
          <a:xfrm flipV="1">
            <a:off x="5374866" y="2565841"/>
            <a:ext cx="0" cy="719485"/>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15">
            <a:extLst>
              <a:ext uri="{FF2B5EF4-FFF2-40B4-BE49-F238E27FC236}">
                <a16:creationId xmlns:a16="http://schemas.microsoft.com/office/drawing/2014/main" id="{82255511-F777-4C1B-8BBA-0FFDB5C116C1}"/>
              </a:ext>
            </a:extLst>
          </p:cNvPr>
          <p:cNvSpPr txBox="1"/>
          <p:nvPr/>
        </p:nvSpPr>
        <p:spPr>
          <a:xfrm>
            <a:off x="5355163" y="2677428"/>
            <a:ext cx="867127"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Segoe UI"/>
                <a:ea typeface="+mn-ea"/>
                <a:cs typeface="+mn-cs"/>
              </a:rPr>
              <a:t>Messages</a:t>
            </a:r>
          </a:p>
        </p:txBody>
      </p:sp>
      <p:cxnSp>
        <p:nvCxnSpPr>
          <p:cNvPr id="48" name="Straight Connector 47">
            <a:extLst>
              <a:ext uri="{FF2B5EF4-FFF2-40B4-BE49-F238E27FC236}">
                <a16:creationId xmlns:a16="http://schemas.microsoft.com/office/drawing/2014/main" id="{0B3CF658-3116-45BC-A429-26F7431FEE58}"/>
              </a:ext>
            </a:extLst>
          </p:cNvPr>
          <p:cNvCxnSpPr>
            <a:stCxn id="7" idx="1"/>
            <a:endCxn id="44" idx="3"/>
          </p:cNvCxnSpPr>
          <p:nvPr/>
        </p:nvCxnSpPr>
        <p:spPr>
          <a:xfrm flipH="1">
            <a:off x="5770826" y="4201150"/>
            <a:ext cx="129714" cy="0"/>
          </a:xfrm>
          <a:prstGeom prst="lin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BD20786-F2F2-4E49-908D-87DC43CF91CC}"/>
              </a:ext>
            </a:extLst>
          </p:cNvPr>
          <p:cNvSpPr txBox="1"/>
          <p:nvPr/>
        </p:nvSpPr>
        <p:spPr>
          <a:xfrm>
            <a:off x="8603319" y="127922"/>
            <a:ext cx="3290509" cy="747591"/>
          </a:xfrm>
          <a:prstGeom prst="rect">
            <a:avLst/>
          </a:prstGeom>
          <a:noFill/>
          <a:ln w="12700">
            <a:solidFill>
              <a:schemeClr val="accent6"/>
            </a:solidFill>
          </a:ln>
        </p:spPr>
        <p:txBody>
          <a:bodyPr wrap="square" lIns="179285" tIns="143428" rIns="179285" bIns="143428" rtlCol="0" anchor="ctr" anchorCtr="0">
            <a:no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a:ea typeface="+mn-ea"/>
                <a:cs typeface="+mn-cs"/>
              </a:rPr>
              <a:t>Seamless</a:t>
            </a:r>
          </a:p>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a:ea typeface="+mn-ea"/>
                <a:cs typeface="+mn-cs"/>
              </a:rPr>
              <a:t>High Quality</a:t>
            </a:r>
          </a:p>
        </p:txBody>
      </p:sp>
      <p:sp>
        <p:nvSpPr>
          <p:cNvPr id="9" name="TextBox 8">
            <a:extLst>
              <a:ext uri="{FF2B5EF4-FFF2-40B4-BE49-F238E27FC236}">
                <a16:creationId xmlns:a16="http://schemas.microsoft.com/office/drawing/2014/main" id="{457D7298-53B4-4ED7-BD5A-159BC02DEAD5}"/>
              </a:ext>
            </a:extLst>
          </p:cNvPr>
          <p:cNvSpPr txBox="1"/>
          <p:nvPr/>
        </p:nvSpPr>
        <p:spPr>
          <a:xfrm>
            <a:off x="1938191" y="5425218"/>
            <a:ext cx="6665128" cy="923330"/>
          </a:xfrm>
          <a:prstGeom prst="rect">
            <a:avLst/>
          </a:prstGeom>
          <a:noFill/>
        </p:spPr>
        <p:txBody>
          <a:bodyPr wrap="square" lIns="0" tIns="0" rIns="0" bIns="0" rtlCol="0">
            <a:spAutoFit/>
          </a:bodyPr>
          <a:lstStyle/>
          <a:p>
            <a:pPr marL="231775" indent="-231775" algn="l">
              <a:buFont typeface="Arial" panose="020B0604020202020204" pitchFamily="34" charset="0"/>
              <a:buChar char="•"/>
            </a:pPr>
            <a:r>
              <a:rPr lang="en-US" sz="2000">
                <a:gradFill>
                  <a:gsLst>
                    <a:gs pos="2917">
                      <a:schemeClr val="tx1"/>
                    </a:gs>
                    <a:gs pos="30000">
                      <a:schemeClr val="tx1"/>
                    </a:gs>
                  </a:gsLst>
                  <a:lin ang="5400000" scaled="0"/>
                </a:gradFill>
              </a:rPr>
              <a:t>In Outlook, a meeting is an appointment item with extra properties</a:t>
            </a:r>
          </a:p>
          <a:p>
            <a:pPr marL="231775" indent="-231775" algn="l">
              <a:buFont typeface="Arial" panose="020B0604020202020204" pitchFamily="34" charset="0"/>
              <a:buChar char="•"/>
            </a:pPr>
            <a:r>
              <a:rPr lang="en-US" sz="2000">
                <a:gradFill>
                  <a:gsLst>
                    <a:gs pos="2917">
                      <a:schemeClr val="tx1"/>
                    </a:gs>
                    <a:gs pos="30000">
                      <a:schemeClr val="tx1"/>
                    </a:gs>
                  </a:gsLst>
                  <a:lin ang="5400000" scaled="0"/>
                </a:gradFill>
              </a:rPr>
              <a:t>In Teams, a meeting is a group chat with extra properties</a:t>
            </a:r>
          </a:p>
        </p:txBody>
      </p:sp>
      <p:sp>
        <p:nvSpPr>
          <p:cNvPr id="10" name="Right Brace 9">
            <a:extLst>
              <a:ext uri="{FF2B5EF4-FFF2-40B4-BE49-F238E27FC236}">
                <a16:creationId xmlns:a16="http://schemas.microsoft.com/office/drawing/2014/main" id="{C510C114-FA83-4E64-A978-9F44CC3592F7}"/>
              </a:ext>
            </a:extLst>
          </p:cNvPr>
          <p:cNvSpPr/>
          <p:nvPr/>
        </p:nvSpPr>
        <p:spPr>
          <a:xfrm>
            <a:off x="8604508" y="5458983"/>
            <a:ext cx="329184" cy="884406"/>
          </a:xfrm>
          <a:prstGeom prst="righ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A47C6E82-01BB-45FB-9095-FC604BFB4185}"/>
              </a:ext>
            </a:extLst>
          </p:cNvPr>
          <p:cNvSpPr txBox="1"/>
          <p:nvPr/>
        </p:nvSpPr>
        <p:spPr>
          <a:xfrm>
            <a:off x="9097244" y="5408743"/>
            <a:ext cx="2977243" cy="984885"/>
          </a:xfrm>
          <a:prstGeom prst="rect">
            <a:avLst/>
          </a:prstGeom>
          <a:noFill/>
        </p:spPr>
        <p:txBody>
          <a:bodyPr wrap="square" lIns="0" tIns="0" rIns="0" bIns="0" rtlCol="0">
            <a:spAutoFit/>
          </a:bodyPr>
          <a:lstStyle/>
          <a:p>
            <a:pPr algn="l"/>
            <a:r>
              <a:rPr lang="en-US" sz="1600" i="1">
                <a:gradFill>
                  <a:gsLst>
                    <a:gs pos="2917">
                      <a:schemeClr val="tx1"/>
                    </a:gs>
                    <a:gs pos="30000">
                      <a:schemeClr val="tx1"/>
                    </a:gs>
                  </a:gsLst>
                  <a:lin ang="5400000" scaled="0"/>
                </a:gradFill>
              </a:rPr>
              <a:t>Shared between them are "meeting coordinates" – metadata used to bind Intelligent Communications services</a:t>
            </a:r>
          </a:p>
        </p:txBody>
      </p:sp>
    </p:spTree>
    <p:extLst>
      <p:ext uri="{BB962C8B-B14F-4D97-AF65-F5344CB8AC3E}">
        <p14:creationId xmlns:p14="http://schemas.microsoft.com/office/powerpoint/2010/main" val="1187912287"/>
      </p:ext>
    </p:extLst>
  </p:cSld>
  <p:clrMapOvr>
    <a:masterClrMapping/>
  </p:clrMapOvr>
  <p:transition>
    <p:fade/>
  </p:transition>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Messaging and Presence Interop</a:t>
            </a:r>
          </a:p>
        </p:txBody>
      </p:sp>
      <p:sp>
        <p:nvSpPr>
          <p:cNvPr id="5" name="Rounded Rectangle 12">
            <a:extLst>
              <a:ext uri="{FF2B5EF4-FFF2-40B4-BE49-F238E27FC236}">
                <a16:creationId xmlns:a16="http://schemas.microsoft.com/office/drawing/2014/main" id="{759D7ECA-C518-4B54-877A-7E6A81C23459}"/>
              </a:ext>
            </a:extLst>
          </p:cNvPr>
          <p:cNvSpPr/>
          <p:nvPr/>
        </p:nvSpPr>
        <p:spPr>
          <a:xfrm>
            <a:off x="2460211" y="1200862"/>
            <a:ext cx="914400" cy="91440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1EFED"/>
              </a:solidFill>
              <a:effectLst/>
              <a:uLnTx/>
              <a:uFillTx/>
              <a:latin typeface="Segoe UI"/>
              <a:ea typeface="+mn-ea"/>
              <a:cs typeface="+mn-cs"/>
            </a:endParaRPr>
          </a:p>
        </p:txBody>
      </p:sp>
      <p:sp>
        <p:nvSpPr>
          <p:cNvPr id="8" name="Rounded Rectangle 12">
            <a:extLst>
              <a:ext uri="{FF2B5EF4-FFF2-40B4-BE49-F238E27FC236}">
                <a16:creationId xmlns:a16="http://schemas.microsoft.com/office/drawing/2014/main" id="{191AE42A-6007-41C7-A0E3-08D95249206F}"/>
              </a:ext>
            </a:extLst>
          </p:cNvPr>
          <p:cNvSpPr/>
          <p:nvPr/>
        </p:nvSpPr>
        <p:spPr>
          <a:xfrm>
            <a:off x="5961039" y="1198874"/>
            <a:ext cx="91440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1EFED"/>
              </a:solidFill>
              <a:effectLst/>
              <a:uLnTx/>
              <a:uFillTx/>
              <a:latin typeface="Segoe UI"/>
              <a:ea typeface="+mn-ea"/>
              <a:cs typeface="+mn-cs"/>
            </a:endParaRPr>
          </a:p>
        </p:txBody>
      </p:sp>
      <p:grpSp>
        <p:nvGrpSpPr>
          <p:cNvPr id="201" name="Group 200">
            <a:extLst>
              <a:ext uri="{FF2B5EF4-FFF2-40B4-BE49-F238E27FC236}">
                <a16:creationId xmlns:a16="http://schemas.microsoft.com/office/drawing/2014/main" id="{67D2C61D-4808-4E4F-B933-2DFDC5789F03}"/>
              </a:ext>
            </a:extLst>
          </p:cNvPr>
          <p:cNvGrpSpPr/>
          <p:nvPr/>
        </p:nvGrpSpPr>
        <p:grpSpPr>
          <a:xfrm>
            <a:off x="2609817" y="2115262"/>
            <a:ext cx="307594" cy="376478"/>
            <a:chOff x="2609817" y="2115262"/>
            <a:chExt cx="307594" cy="376478"/>
          </a:xfrm>
        </p:grpSpPr>
        <p:cxnSp>
          <p:nvCxnSpPr>
            <p:cNvPr id="11" name="Straight Connector 10">
              <a:extLst>
                <a:ext uri="{FF2B5EF4-FFF2-40B4-BE49-F238E27FC236}">
                  <a16:creationId xmlns:a16="http://schemas.microsoft.com/office/drawing/2014/main" id="{514A5881-A0A3-4815-AD74-A5AE6E5ED1B3}"/>
                </a:ext>
              </a:extLst>
            </p:cNvPr>
            <p:cNvCxnSpPr>
              <a:cxnSpLocks/>
              <a:stCxn id="5" idx="2"/>
              <a:endCxn id="6" idx="0"/>
            </p:cNvCxnSpPr>
            <p:nvPr/>
          </p:nvCxnSpPr>
          <p:spPr>
            <a:xfrm>
              <a:off x="2917411" y="2115262"/>
              <a:ext cx="0" cy="376478"/>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9EA33E6-DF7E-4E60-94FD-D4108E0A1581}"/>
                </a:ext>
              </a:extLst>
            </p:cNvPr>
            <p:cNvSpPr/>
            <p:nvPr/>
          </p:nvSpPr>
          <p:spPr bwMode="auto">
            <a:xfrm>
              <a:off x="2609817" y="215376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3" name="TextBox 12">
              <a:extLst>
                <a:ext uri="{FF2B5EF4-FFF2-40B4-BE49-F238E27FC236}">
                  <a16:creationId xmlns:a16="http://schemas.microsoft.com/office/drawing/2014/main" id="{F8EE8B17-5A40-4E9B-991F-8D2273C62CF9}"/>
                </a:ext>
              </a:extLst>
            </p:cNvPr>
            <p:cNvSpPr txBox="1"/>
            <p:nvPr/>
          </p:nvSpPr>
          <p:spPr>
            <a:xfrm>
              <a:off x="2705299" y="2198589"/>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1</a:t>
              </a:r>
            </a:p>
          </p:txBody>
        </p:sp>
      </p:grpSp>
      <p:grpSp>
        <p:nvGrpSpPr>
          <p:cNvPr id="57" name="Group 56">
            <a:extLst>
              <a:ext uri="{FF2B5EF4-FFF2-40B4-BE49-F238E27FC236}">
                <a16:creationId xmlns:a16="http://schemas.microsoft.com/office/drawing/2014/main" id="{BE751F54-0D54-452A-B2D6-DFAB3016ABC8}"/>
              </a:ext>
            </a:extLst>
          </p:cNvPr>
          <p:cNvGrpSpPr/>
          <p:nvPr/>
        </p:nvGrpSpPr>
        <p:grpSpPr>
          <a:xfrm>
            <a:off x="8011144" y="1463889"/>
            <a:ext cx="1535869" cy="274320"/>
            <a:chOff x="8821441" y="1442512"/>
            <a:chExt cx="1535869" cy="274320"/>
          </a:xfrm>
        </p:grpSpPr>
        <p:sp>
          <p:nvSpPr>
            <p:cNvPr id="58" name="TextBox 57">
              <a:extLst>
                <a:ext uri="{FF2B5EF4-FFF2-40B4-BE49-F238E27FC236}">
                  <a16:creationId xmlns:a16="http://schemas.microsoft.com/office/drawing/2014/main" id="{628F0C43-06AB-49FF-86B9-A243C7760469}"/>
                </a:ext>
              </a:extLst>
            </p:cNvPr>
            <p:cNvSpPr txBox="1"/>
            <p:nvPr/>
          </p:nvSpPr>
          <p:spPr>
            <a:xfrm>
              <a:off x="9134475" y="1477289"/>
              <a:ext cx="1222835"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Post a message</a:t>
              </a:r>
            </a:p>
          </p:txBody>
        </p:sp>
        <p:sp>
          <p:nvSpPr>
            <p:cNvPr id="59" name="Oval 58">
              <a:extLst>
                <a:ext uri="{FF2B5EF4-FFF2-40B4-BE49-F238E27FC236}">
                  <a16:creationId xmlns:a16="http://schemas.microsoft.com/office/drawing/2014/main" id="{32675528-990A-4A1F-9C05-851763CDF0FD}"/>
                </a:ext>
              </a:extLst>
            </p:cNvPr>
            <p:cNvSpPr/>
            <p:nvPr/>
          </p:nvSpPr>
          <p:spPr bwMode="auto">
            <a:xfrm>
              <a:off x="8821441" y="144251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0" name="TextBox 59">
              <a:extLst>
                <a:ext uri="{FF2B5EF4-FFF2-40B4-BE49-F238E27FC236}">
                  <a16:creationId xmlns:a16="http://schemas.microsoft.com/office/drawing/2014/main" id="{5FA35510-B41C-4C01-9095-48459F485F67}"/>
                </a:ext>
              </a:extLst>
            </p:cNvPr>
            <p:cNvSpPr txBox="1"/>
            <p:nvPr/>
          </p:nvSpPr>
          <p:spPr>
            <a:xfrm>
              <a:off x="8924874" y="1487339"/>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1</a:t>
              </a:r>
            </a:p>
          </p:txBody>
        </p:sp>
      </p:grpSp>
      <p:grpSp>
        <p:nvGrpSpPr>
          <p:cNvPr id="61" name="Group 60">
            <a:extLst>
              <a:ext uri="{FF2B5EF4-FFF2-40B4-BE49-F238E27FC236}">
                <a16:creationId xmlns:a16="http://schemas.microsoft.com/office/drawing/2014/main" id="{B62FF038-3883-4092-B702-53F677842C57}"/>
              </a:ext>
            </a:extLst>
          </p:cNvPr>
          <p:cNvGrpSpPr/>
          <p:nvPr/>
        </p:nvGrpSpPr>
        <p:grpSpPr>
          <a:xfrm>
            <a:off x="8011144" y="1841817"/>
            <a:ext cx="3268970" cy="274320"/>
            <a:chOff x="8821441" y="1820440"/>
            <a:chExt cx="3268970" cy="274320"/>
          </a:xfrm>
        </p:grpSpPr>
        <p:sp>
          <p:nvSpPr>
            <p:cNvPr id="62" name="TextBox 61">
              <a:extLst>
                <a:ext uri="{FF2B5EF4-FFF2-40B4-BE49-F238E27FC236}">
                  <a16:creationId xmlns:a16="http://schemas.microsoft.com/office/drawing/2014/main" id="{21B5AC9C-5440-4E87-9253-4B054A5E0A29}"/>
                </a:ext>
              </a:extLst>
            </p:cNvPr>
            <p:cNvSpPr txBox="1"/>
            <p:nvPr/>
          </p:nvSpPr>
          <p:spPr>
            <a:xfrm>
              <a:off x="9134474" y="1843745"/>
              <a:ext cx="2955937"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Route message via Message Gateway</a:t>
              </a:r>
            </a:p>
          </p:txBody>
        </p:sp>
        <p:sp>
          <p:nvSpPr>
            <p:cNvPr id="63" name="Oval 62">
              <a:extLst>
                <a:ext uri="{FF2B5EF4-FFF2-40B4-BE49-F238E27FC236}">
                  <a16:creationId xmlns:a16="http://schemas.microsoft.com/office/drawing/2014/main" id="{F0F2AA7B-C900-438A-9596-4C0FFE4C5FE9}"/>
                </a:ext>
              </a:extLst>
            </p:cNvPr>
            <p:cNvSpPr/>
            <p:nvPr/>
          </p:nvSpPr>
          <p:spPr bwMode="auto">
            <a:xfrm>
              <a:off x="8821441"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4" name="TextBox 63">
              <a:extLst>
                <a:ext uri="{FF2B5EF4-FFF2-40B4-BE49-F238E27FC236}">
                  <a16:creationId xmlns:a16="http://schemas.microsoft.com/office/drawing/2014/main" id="{31FE417D-CC23-4B90-9B75-D51E452C8359}"/>
                </a:ext>
              </a:extLst>
            </p:cNvPr>
            <p:cNvSpPr txBox="1"/>
            <p:nvPr/>
          </p:nvSpPr>
          <p:spPr>
            <a:xfrm>
              <a:off x="8924874" y="1874523"/>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2</a:t>
              </a:r>
            </a:p>
          </p:txBody>
        </p:sp>
      </p:grpSp>
      <p:grpSp>
        <p:nvGrpSpPr>
          <p:cNvPr id="65" name="Group 64">
            <a:extLst>
              <a:ext uri="{FF2B5EF4-FFF2-40B4-BE49-F238E27FC236}">
                <a16:creationId xmlns:a16="http://schemas.microsoft.com/office/drawing/2014/main" id="{ED6595FB-A0C8-4E72-B0CE-9F3F62976597}"/>
              </a:ext>
            </a:extLst>
          </p:cNvPr>
          <p:cNvGrpSpPr/>
          <p:nvPr/>
        </p:nvGrpSpPr>
        <p:grpSpPr>
          <a:xfrm>
            <a:off x="8011144" y="2217529"/>
            <a:ext cx="3783727" cy="274320"/>
            <a:chOff x="8821441" y="2196152"/>
            <a:chExt cx="3783727" cy="274320"/>
          </a:xfrm>
        </p:grpSpPr>
        <p:sp>
          <p:nvSpPr>
            <p:cNvPr id="66" name="TextBox 65">
              <a:extLst>
                <a:ext uri="{FF2B5EF4-FFF2-40B4-BE49-F238E27FC236}">
                  <a16:creationId xmlns:a16="http://schemas.microsoft.com/office/drawing/2014/main" id="{EFD69E07-8DD9-4564-A3D4-035E7FBD97C1}"/>
                </a:ext>
              </a:extLst>
            </p:cNvPr>
            <p:cNvSpPr txBox="1"/>
            <p:nvPr/>
          </p:nvSpPr>
          <p:spPr>
            <a:xfrm>
              <a:off x="9134474" y="2210201"/>
              <a:ext cx="3470694"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Long poll, sync or push notification to client</a:t>
              </a:r>
            </a:p>
          </p:txBody>
        </p:sp>
        <p:sp>
          <p:nvSpPr>
            <p:cNvPr id="67" name="Oval 66">
              <a:extLst>
                <a:ext uri="{FF2B5EF4-FFF2-40B4-BE49-F238E27FC236}">
                  <a16:creationId xmlns:a16="http://schemas.microsoft.com/office/drawing/2014/main" id="{B3157B20-8301-4CD0-90D4-FE63BD3F746B}"/>
                </a:ext>
              </a:extLst>
            </p:cNvPr>
            <p:cNvSpPr/>
            <p:nvPr/>
          </p:nvSpPr>
          <p:spPr bwMode="auto">
            <a:xfrm>
              <a:off x="8821441" y="219615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8" name="TextBox 67">
              <a:extLst>
                <a:ext uri="{FF2B5EF4-FFF2-40B4-BE49-F238E27FC236}">
                  <a16:creationId xmlns:a16="http://schemas.microsoft.com/office/drawing/2014/main" id="{954C235D-A78E-4D8D-A6D8-34E940F4E0B9}"/>
                </a:ext>
              </a:extLst>
            </p:cNvPr>
            <p:cNvSpPr txBox="1"/>
            <p:nvPr/>
          </p:nvSpPr>
          <p:spPr>
            <a:xfrm>
              <a:off x="8924874" y="2240979"/>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3</a:t>
              </a:r>
            </a:p>
          </p:txBody>
        </p:sp>
      </p:grpSp>
      <p:pic>
        <p:nvPicPr>
          <p:cNvPr id="91" name="Picture 90">
            <a:extLst>
              <a:ext uri="{FF2B5EF4-FFF2-40B4-BE49-F238E27FC236}">
                <a16:creationId xmlns:a16="http://schemas.microsoft.com/office/drawing/2014/main" id="{120CF1F3-16F8-4658-B656-AE976049B318}"/>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36735" y="1243701"/>
            <a:ext cx="761352" cy="761361"/>
          </a:xfrm>
          <a:prstGeom prst="rect">
            <a:avLst/>
          </a:prstGeom>
        </p:spPr>
      </p:pic>
      <p:pic>
        <p:nvPicPr>
          <p:cNvPr id="93" name="Picture 92">
            <a:extLst>
              <a:ext uri="{FF2B5EF4-FFF2-40B4-BE49-F238E27FC236}">
                <a16:creationId xmlns:a16="http://schemas.microsoft.com/office/drawing/2014/main" id="{24F8C613-F9B3-41B9-BA26-70AA4F3685FE}"/>
              </a:ext>
            </a:extLst>
          </p:cNvPr>
          <p:cNvPicPr>
            <a:picLocks noChangeAspect="1"/>
          </p:cNvPicPr>
          <p:nvPr/>
        </p:nvPicPr>
        <p:blipFill>
          <a:blip r:embed="rId5">
            <a:biLevel thresh="25000"/>
          </a:blip>
          <a:stretch>
            <a:fillRect/>
          </a:stretch>
        </p:blipFill>
        <p:spPr>
          <a:xfrm>
            <a:off x="5958406" y="1189105"/>
            <a:ext cx="925054" cy="919273"/>
          </a:xfrm>
          <a:prstGeom prst="rect">
            <a:avLst/>
          </a:prstGeom>
        </p:spPr>
      </p:pic>
      <p:sp>
        <p:nvSpPr>
          <p:cNvPr id="96" name="TextBox 95">
            <a:extLst>
              <a:ext uri="{FF2B5EF4-FFF2-40B4-BE49-F238E27FC236}">
                <a16:creationId xmlns:a16="http://schemas.microsoft.com/office/drawing/2014/main" id="{A4145AC0-8D62-4958-B69C-EF288DE70B12}"/>
              </a:ext>
            </a:extLst>
          </p:cNvPr>
          <p:cNvSpPr txBox="1"/>
          <p:nvPr/>
        </p:nvSpPr>
        <p:spPr>
          <a:xfrm>
            <a:off x="2460210" y="983430"/>
            <a:ext cx="52257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83B01"/>
                </a:solidFill>
                <a:effectLst/>
                <a:uLnTx/>
                <a:uFillTx/>
                <a:latin typeface="Segoe UI"/>
                <a:ea typeface="+mn-ea"/>
                <a:cs typeface="+mn-cs"/>
              </a:rPr>
              <a:t>User A</a:t>
            </a:r>
          </a:p>
        </p:txBody>
      </p:sp>
      <p:sp>
        <p:nvSpPr>
          <p:cNvPr id="97" name="TextBox 96">
            <a:extLst>
              <a:ext uri="{FF2B5EF4-FFF2-40B4-BE49-F238E27FC236}">
                <a16:creationId xmlns:a16="http://schemas.microsoft.com/office/drawing/2014/main" id="{AADD4BAC-31F1-4070-A3A8-D761060215B3}"/>
              </a:ext>
            </a:extLst>
          </p:cNvPr>
          <p:cNvSpPr txBox="1"/>
          <p:nvPr/>
        </p:nvSpPr>
        <p:spPr>
          <a:xfrm>
            <a:off x="5987100" y="997111"/>
            <a:ext cx="52257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83B01"/>
                </a:solidFill>
                <a:effectLst/>
                <a:uLnTx/>
                <a:uFillTx/>
                <a:latin typeface="Segoe UI"/>
                <a:ea typeface="+mn-ea"/>
                <a:cs typeface="+mn-cs"/>
              </a:rPr>
              <a:t>User B</a:t>
            </a:r>
          </a:p>
        </p:txBody>
      </p:sp>
      <p:sp>
        <p:nvSpPr>
          <p:cNvPr id="113" name="TextBox 112">
            <a:extLst>
              <a:ext uri="{FF2B5EF4-FFF2-40B4-BE49-F238E27FC236}">
                <a16:creationId xmlns:a16="http://schemas.microsoft.com/office/drawing/2014/main" id="{287FFA84-BDBC-43F8-A299-1BE545E8F318}"/>
              </a:ext>
            </a:extLst>
          </p:cNvPr>
          <p:cNvSpPr txBox="1"/>
          <p:nvPr/>
        </p:nvSpPr>
        <p:spPr>
          <a:xfrm>
            <a:off x="10557499" y="165567"/>
            <a:ext cx="1445230" cy="780988"/>
          </a:xfrm>
          <a:prstGeom prst="rect">
            <a:avLst/>
          </a:prstGeom>
          <a:noFill/>
          <a:ln w="12700">
            <a:solidFill>
              <a:schemeClr val="accent6"/>
            </a:solidFill>
          </a:ln>
        </p:spPr>
        <p:txBody>
          <a:bodyPr wrap="square" lIns="179285" tIns="143428" rIns="179285" bIns="143428" rtlCol="0" anchor="t" anchorCtr="0">
            <a:no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a:ea typeface="+mn-ea"/>
                <a:cs typeface="+mn-cs"/>
              </a:rPr>
              <a:t>1:1 chats</a:t>
            </a:r>
          </a:p>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a:ea typeface="+mn-ea"/>
                <a:cs typeface="+mn-cs"/>
              </a:rPr>
              <a:t>Text only</a:t>
            </a:r>
          </a:p>
        </p:txBody>
      </p:sp>
      <p:grpSp>
        <p:nvGrpSpPr>
          <p:cNvPr id="210" name="Group 209">
            <a:extLst>
              <a:ext uri="{FF2B5EF4-FFF2-40B4-BE49-F238E27FC236}">
                <a16:creationId xmlns:a16="http://schemas.microsoft.com/office/drawing/2014/main" id="{C6C4C476-BE04-49B6-BF39-995F57CCF41B}"/>
              </a:ext>
            </a:extLst>
          </p:cNvPr>
          <p:cNvGrpSpPr/>
          <p:nvPr/>
        </p:nvGrpSpPr>
        <p:grpSpPr>
          <a:xfrm>
            <a:off x="2460211" y="2491740"/>
            <a:ext cx="4415228" cy="3362042"/>
            <a:chOff x="2460211" y="2491740"/>
            <a:chExt cx="4415228" cy="3362042"/>
          </a:xfrm>
        </p:grpSpPr>
        <p:sp>
          <p:nvSpPr>
            <p:cNvPr id="6" name="Rectangle 5">
              <a:extLst>
                <a:ext uri="{FF2B5EF4-FFF2-40B4-BE49-F238E27FC236}">
                  <a16:creationId xmlns:a16="http://schemas.microsoft.com/office/drawing/2014/main" id="{C91B1CB3-FE09-47FA-A042-1B070A604184}"/>
                </a:ext>
              </a:extLst>
            </p:cNvPr>
            <p:cNvSpPr/>
            <p:nvPr/>
          </p:nvSpPr>
          <p:spPr>
            <a:xfrm>
              <a:off x="2460211" y="2491740"/>
              <a:ext cx="914400" cy="914400"/>
            </a:xfrm>
            <a:prstGeom prst="rect">
              <a:avLst/>
            </a:prstGeom>
            <a:solidFill>
              <a:srgbClr val="73737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Chat services</a:t>
              </a:r>
            </a:p>
          </p:txBody>
        </p:sp>
        <p:sp>
          <p:nvSpPr>
            <p:cNvPr id="25" name="Rectangle 24">
              <a:extLst>
                <a:ext uri="{FF2B5EF4-FFF2-40B4-BE49-F238E27FC236}">
                  <a16:creationId xmlns:a16="http://schemas.microsoft.com/office/drawing/2014/main" id="{DC7BF0E9-D321-46ED-8FCC-0F50BD578309}"/>
                </a:ext>
              </a:extLst>
            </p:cNvPr>
            <p:cNvSpPr/>
            <p:nvPr/>
          </p:nvSpPr>
          <p:spPr>
            <a:xfrm>
              <a:off x="4142582" y="4093492"/>
              <a:ext cx="1005840" cy="403391"/>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Message Gateway</a:t>
              </a:r>
            </a:p>
          </p:txBody>
        </p:sp>
        <p:sp>
          <p:nvSpPr>
            <p:cNvPr id="87" name="Rectangle 86">
              <a:extLst>
                <a:ext uri="{FF2B5EF4-FFF2-40B4-BE49-F238E27FC236}">
                  <a16:creationId xmlns:a16="http://schemas.microsoft.com/office/drawing/2014/main" id="{61DBA746-848C-41DF-B9E4-F50B0710575B}"/>
                </a:ext>
              </a:extLst>
            </p:cNvPr>
            <p:cNvSpPr/>
            <p:nvPr/>
          </p:nvSpPr>
          <p:spPr>
            <a:xfrm>
              <a:off x="5961039" y="2491740"/>
              <a:ext cx="914400" cy="914400"/>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Skype for Business Chat services</a:t>
              </a:r>
            </a:p>
          </p:txBody>
        </p:sp>
        <p:sp>
          <p:nvSpPr>
            <p:cNvPr id="114" name="Rectangle 113">
              <a:extLst>
                <a:ext uri="{FF2B5EF4-FFF2-40B4-BE49-F238E27FC236}">
                  <a16:creationId xmlns:a16="http://schemas.microsoft.com/office/drawing/2014/main" id="{FC6B032D-484B-4A37-9D28-A65D9EFE613B}"/>
                </a:ext>
              </a:extLst>
            </p:cNvPr>
            <p:cNvSpPr/>
            <p:nvPr/>
          </p:nvSpPr>
          <p:spPr>
            <a:xfrm>
              <a:off x="3483741" y="2491740"/>
              <a:ext cx="914400" cy="914400"/>
            </a:xfrm>
            <a:prstGeom prst="rect">
              <a:avLst/>
            </a:prstGeom>
            <a:solidFill>
              <a:srgbClr val="73737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Presence</a:t>
              </a:r>
            </a:p>
          </p:txBody>
        </p:sp>
        <p:sp>
          <p:nvSpPr>
            <p:cNvPr id="115" name="Rectangle 114">
              <a:extLst>
                <a:ext uri="{FF2B5EF4-FFF2-40B4-BE49-F238E27FC236}">
                  <a16:creationId xmlns:a16="http://schemas.microsoft.com/office/drawing/2014/main" id="{C296E172-1357-4C32-9D03-185692371F4F}"/>
                </a:ext>
              </a:extLst>
            </p:cNvPr>
            <p:cNvSpPr/>
            <p:nvPr/>
          </p:nvSpPr>
          <p:spPr>
            <a:xfrm>
              <a:off x="5017868" y="2491740"/>
              <a:ext cx="914400" cy="914400"/>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Skype for Business Presence</a:t>
              </a:r>
            </a:p>
          </p:txBody>
        </p:sp>
        <p:sp>
          <p:nvSpPr>
            <p:cNvPr id="139" name="Rectangle 138">
              <a:extLst>
                <a:ext uri="{FF2B5EF4-FFF2-40B4-BE49-F238E27FC236}">
                  <a16:creationId xmlns:a16="http://schemas.microsoft.com/office/drawing/2014/main" id="{0BE47458-6A11-4C5B-B7AC-6D90293E8D38}"/>
                </a:ext>
              </a:extLst>
            </p:cNvPr>
            <p:cNvSpPr/>
            <p:nvPr/>
          </p:nvSpPr>
          <p:spPr>
            <a:xfrm>
              <a:off x="3448571" y="4939382"/>
              <a:ext cx="1097280" cy="914400"/>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Skype for Business </a:t>
              </a:r>
            </a:p>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a:ea typeface="+mn-ea"/>
                  <a:cs typeface="+mn-cs"/>
                </a:rPr>
                <a:t>on-premise </a:t>
              </a:r>
              <a:r>
                <a:rPr kumimoji="0" lang="en-US" sz="1200" b="0" i="0" u="none" strike="noStrike" kern="0" cap="none" spc="0" normalizeH="0" baseline="0" noProof="0">
                  <a:ln>
                    <a:noFill/>
                  </a:ln>
                  <a:solidFill>
                    <a:prstClr val="white"/>
                  </a:solidFill>
                  <a:effectLst/>
                  <a:uLnTx/>
                  <a:uFillTx/>
                  <a:latin typeface="Segoe UI"/>
                  <a:ea typeface="+mn-ea"/>
                  <a:cs typeface="+mn-cs"/>
                </a:rPr>
                <a:t>Presence</a:t>
              </a:r>
            </a:p>
          </p:txBody>
        </p:sp>
        <p:sp>
          <p:nvSpPr>
            <p:cNvPr id="142" name="Rectangle 141">
              <a:extLst>
                <a:ext uri="{FF2B5EF4-FFF2-40B4-BE49-F238E27FC236}">
                  <a16:creationId xmlns:a16="http://schemas.microsoft.com/office/drawing/2014/main" id="{E7CC96AF-38E2-46A2-B5BB-1DD39D676156}"/>
                </a:ext>
              </a:extLst>
            </p:cNvPr>
            <p:cNvSpPr/>
            <p:nvPr/>
          </p:nvSpPr>
          <p:spPr>
            <a:xfrm>
              <a:off x="4751984" y="4939382"/>
              <a:ext cx="1097280" cy="914400"/>
            </a:xfrm>
            <a:prstGeom prst="rect">
              <a:avLst/>
            </a:prstGeom>
            <a:solidFill>
              <a:srgbClr val="2F2F2F"/>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Skype for Business </a:t>
              </a:r>
            </a:p>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a:ea typeface="+mn-ea"/>
                  <a:cs typeface="+mn-cs"/>
                </a:rPr>
                <a:t>on-premise</a:t>
              </a:r>
              <a:r>
                <a:rPr kumimoji="0" lang="en-US" sz="1200" b="0" i="0" u="none" strike="noStrike" kern="0" cap="none" spc="0" normalizeH="0" baseline="0" noProof="0">
                  <a:ln>
                    <a:noFill/>
                  </a:ln>
                  <a:solidFill>
                    <a:prstClr val="white"/>
                  </a:solidFill>
                  <a:effectLst/>
                  <a:uLnTx/>
                  <a:uFillTx/>
                  <a:latin typeface="Segoe UI"/>
                  <a:ea typeface="+mn-ea"/>
                  <a:cs typeface="+mn-cs"/>
                </a:rPr>
                <a:t> Chat services</a:t>
              </a:r>
            </a:p>
          </p:txBody>
        </p:sp>
      </p:grpSp>
      <p:grpSp>
        <p:nvGrpSpPr>
          <p:cNvPr id="202" name="Group 201">
            <a:extLst>
              <a:ext uri="{FF2B5EF4-FFF2-40B4-BE49-F238E27FC236}">
                <a16:creationId xmlns:a16="http://schemas.microsoft.com/office/drawing/2014/main" id="{1909FFBF-5964-43AF-983B-E29328CADDEA}"/>
              </a:ext>
            </a:extLst>
          </p:cNvPr>
          <p:cNvGrpSpPr/>
          <p:nvPr/>
        </p:nvGrpSpPr>
        <p:grpSpPr>
          <a:xfrm>
            <a:off x="2590878" y="3406140"/>
            <a:ext cx="3827361" cy="1533241"/>
            <a:chOff x="2590878" y="3406140"/>
            <a:chExt cx="3827361" cy="1533241"/>
          </a:xfrm>
        </p:grpSpPr>
        <p:sp>
          <p:nvSpPr>
            <p:cNvPr id="16" name="Oval 15">
              <a:extLst>
                <a:ext uri="{FF2B5EF4-FFF2-40B4-BE49-F238E27FC236}">
                  <a16:creationId xmlns:a16="http://schemas.microsoft.com/office/drawing/2014/main" id="{20F4273D-34BE-478C-A07C-3D9A456216A4}"/>
                </a:ext>
              </a:extLst>
            </p:cNvPr>
            <p:cNvSpPr/>
            <p:nvPr/>
          </p:nvSpPr>
          <p:spPr bwMode="auto">
            <a:xfrm>
              <a:off x="2590878" y="368946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7" name="TextBox 16">
              <a:extLst>
                <a:ext uri="{FF2B5EF4-FFF2-40B4-BE49-F238E27FC236}">
                  <a16:creationId xmlns:a16="http://schemas.microsoft.com/office/drawing/2014/main" id="{1322100B-8A73-4F82-A8FA-6D4BCDC4D739}"/>
                </a:ext>
              </a:extLst>
            </p:cNvPr>
            <p:cNvSpPr txBox="1"/>
            <p:nvPr/>
          </p:nvSpPr>
          <p:spPr>
            <a:xfrm>
              <a:off x="2686360" y="3734292"/>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2</a:t>
              </a:r>
            </a:p>
          </p:txBody>
        </p:sp>
        <p:cxnSp>
          <p:nvCxnSpPr>
            <p:cNvPr id="19" name="Connector: Elbow 18">
              <a:extLst>
                <a:ext uri="{FF2B5EF4-FFF2-40B4-BE49-F238E27FC236}">
                  <a16:creationId xmlns:a16="http://schemas.microsoft.com/office/drawing/2014/main" id="{196D40EA-28FE-460F-A90C-DB993CD5F1D8}"/>
                </a:ext>
              </a:extLst>
            </p:cNvPr>
            <p:cNvCxnSpPr>
              <a:cxnSpLocks/>
              <a:stCxn id="25" idx="3"/>
              <a:endCxn id="87" idx="2"/>
            </p:cNvCxnSpPr>
            <p:nvPr/>
          </p:nvCxnSpPr>
          <p:spPr>
            <a:xfrm flipV="1">
              <a:off x="5148422" y="3406140"/>
              <a:ext cx="1269817" cy="889048"/>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26B1D83-860A-4FD3-9455-BB64B26990D3}"/>
                </a:ext>
              </a:extLst>
            </p:cNvPr>
            <p:cNvCxnSpPr>
              <a:cxnSpLocks/>
              <a:stCxn id="6" idx="2"/>
              <a:endCxn id="25" idx="1"/>
            </p:cNvCxnSpPr>
            <p:nvPr/>
          </p:nvCxnSpPr>
          <p:spPr>
            <a:xfrm rot="16200000" flipH="1">
              <a:off x="3085472" y="3238078"/>
              <a:ext cx="889048" cy="1225171"/>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42E21B5-F5F1-4D55-880A-5FCA10B71BE5}"/>
                </a:ext>
              </a:extLst>
            </p:cNvPr>
            <p:cNvSpPr txBox="1"/>
            <p:nvPr/>
          </p:nvSpPr>
          <p:spPr>
            <a:xfrm>
              <a:off x="4702143" y="4518336"/>
              <a:ext cx="59471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message</a:t>
              </a:r>
            </a:p>
          </p:txBody>
        </p:sp>
        <p:cxnSp>
          <p:nvCxnSpPr>
            <p:cNvPr id="156" name="Connector: Elbow 155">
              <a:extLst>
                <a:ext uri="{FF2B5EF4-FFF2-40B4-BE49-F238E27FC236}">
                  <a16:creationId xmlns:a16="http://schemas.microsoft.com/office/drawing/2014/main" id="{F09E4166-75E6-45EC-B1DB-D4E6135CA06D}"/>
                </a:ext>
              </a:extLst>
            </p:cNvPr>
            <p:cNvCxnSpPr>
              <a:stCxn id="25" idx="2"/>
              <a:endCxn id="142" idx="0"/>
            </p:cNvCxnSpPr>
            <p:nvPr/>
          </p:nvCxnSpPr>
          <p:spPr>
            <a:xfrm rot="16200000" flipH="1">
              <a:off x="4751814" y="4390571"/>
              <a:ext cx="442499" cy="655122"/>
            </a:xfrm>
            <a:prstGeom prst="bentConnector3">
              <a:avLst>
                <a:gd name="adj1" fmla="val 50000"/>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7DA3E82C-5674-4D84-A414-41B441F666F7}"/>
                </a:ext>
              </a:extLst>
            </p:cNvPr>
            <p:cNvSpPr txBox="1"/>
            <p:nvPr/>
          </p:nvSpPr>
          <p:spPr>
            <a:xfrm>
              <a:off x="2982789" y="4085636"/>
              <a:ext cx="59471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message</a:t>
              </a:r>
            </a:p>
          </p:txBody>
        </p:sp>
        <p:sp>
          <p:nvSpPr>
            <p:cNvPr id="159" name="TextBox 158">
              <a:extLst>
                <a:ext uri="{FF2B5EF4-FFF2-40B4-BE49-F238E27FC236}">
                  <a16:creationId xmlns:a16="http://schemas.microsoft.com/office/drawing/2014/main" id="{77095EA7-90C9-45A1-B7D6-13B6CE5BCCB3}"/>
                </a:ext>
              </a:extLst>
            </p:cNvPr>
            <p:cNvSpPr txBox="1"/>
            <p:nvPr/>
          </p:nvSpPr>
          <p:spPr>
            <a:xfrm>
              <a:off x="5661048" y="4091120"/>
              <a:ext cx="59471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message</a:t>
              </a:r>
            </a:p>
          </p:txBody>
        </p:sp>
      </p:grpSp>
      <p:grpSp>
        <p:nvGrpSpPr>
          <p:cNvPr id="7" name="Group 6">
            <a:extLst>
              <a:ext uri="{FF2B5EF4-FFF2-40B4-BE49-F238E27FC236}">
                <a16:creationId xmlns:a16="http://schemas.microsoft.com/office/drawing/2014/main" id="{435F2D1A-07D4-4D75-9ABF-978E22A6C8CB}"/>
              </a:ext>
            </a:extLst>
          </p:cNvPr>
          <p:cNvGrpSpPr/>
          <p:nvPr/>
        </p:nvGrpSpPr>
        <p:grpSpPr>
          <a:xfrm>
            <a:off x="6096000" y="5663171"/>
            <a:ext cx="925054" cy="924169"/>
            <a:chOff x="6096000" y="5663171"/>
            <a:chExt cx="925054" cy="924169"/>
          </a:xfrm>
        </p:grpSpPr>
        <p:sp>
          <p:nvSpPr>
            <p:cNvPr id="161" name="Rounded Rectangle 12">
              <a:extLst>
                <a:ext uri="{FF2B5EF4-FFF2-40B4-BE49-F238E27FC236}">
                  <a16:creationId xmlns:a16="http://schemas.microsoft.com/office/drawing/2014/main" id="{D83C5E07-DF61-4E05-8269-651A606E8B8B}"/>
                </a:ext>
              </a:extLst>
            </p:cNvPr>
            <p:cNvSpPr/>
            <p:nvPr/>
          </p:nvSpPr>
          <p:spPr>
            <a:xfrm>
              <a:off x="6098633" y="5672940"/>
              <a:ext cx="91440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1EFED"/>
                </a:solidFill>
                <a:effectLst/>
                <a:uLnTx/>
                <a:uFillTx/>
                <a:latin typeface="Segoe UI"/>
                <a:ea typeface="+mn-ea"/>
                <a:cs typeface="+mn-cs"/>
              </a:endParaRPr>
            </a:p>
          </p:txBody>
        </p:sp>
        <p:pic>
          <p:nvPicPr>
            <p:cNvPr id="162" name="Picture 161">
              <a:extLst>
                <a:ext uri="{FF2B5EF4-FFF2-40B4-BE49-F238E27FC236}">
                  <a16:creationId xmlns:a16="http://schemas.microsoft.com/office/drawing/2014/main" id="{4B08FC6E-9AAA-4EDE-94F5-2CAFF567450C}"/>
                </a:ext>
              </a:extLst>
            </p:cNvPr>
            <p:cNvPicPr>
              <a:picLocks noChangeAspect="1"/>
            </p:cNvPicPr>
            <p:nvPr/>
          </p:nvPicPr>
          <p:blipFill>
            <a:blip r:embed="rId5">
              <a:biLevel thresh="25000"/>
            </a:blip>
            <a:stretch>
              <a:fillRect/>
            </a:stretch>
          </p:blipFill>
          <p:spPr>
            <a:xfrm>
              <a:off x="6096000" y="5663171"/>
              <a:ext cx="925054" cy="919273"/>
            </a:xfrm>
            <a:prstGeom prst="rect">
              <a:avLst/>
            </a:prstGeom>
          </p:spPr>
        </p:pic>
      </p:grpSp>
      <p:sp>
        <p:nvSpPr>
          <p:cNvPr id="163" name="TextBox 162">
            <a:extLst>
              <a:ext uri="{FF2B5EF4-FFF2-40B4-BE49-F238E27FC236}">
                <a16:creationId xmlns:a16="http://schemas.microsoft.com/office/drawing/2014/main" id="{F93B6031-4A5B-4F70-BAE6-8A7CA02B31FD}"/>
              </a:ext>
            </a:extLst>
          </p:cNvPr>
          <p:cNvSpPr txBox="1"/>
          <p:nvPr/>
        </p:nvSpPr>
        <p:spPr>
          <a:xfrm>
            <a:off x="6124694" y="5471177"/>
            <a:ext cx="52257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83B01"/>
                </a:solidFill>
                <a:effectLst/>
                <a:uLnTx/>
                <a:uFillTx/>
                <a:latin typeface="Segoe UI"/>
                <a:ea typeface="+mn-ea"/>
                <a:cs typeface="+mn-cs"/>
              </a:rPr>
              <a:t>User C</a:t>
            </a:r>
          </a:p>
        </p:txBody>
      </p:sp>
      <p:grpSp>
        <p:nvGrpSpPr>
          <p:cNvPr id="203" name="Group 202">
            <a:extLst>
              <a:ext uri="{FF2B5EF4-FFF2-40B4-BE49-F238E27FC236}">
                <a16:creationId xmlns:a16="http://schemas.microsoft.com/office/drawing/2014/main" id="{D6E04B4C-AE31-41DE-A220-9CD5E3142C5D}"/>
              </a:ext>
            </a:extLst>
          </p:cNvPr>
          <p:cNvGrpSpPr/>
          <p:nvPr/>
        </p:nvGrpSpPr>
        <p:grpSpPr>
          <a:xfrm>
            <a:off x="4942459" y="2108378"/>
            <a:ext cx="1478474" cy="4046797"/>
            <a:chOff x="4942459" y="2108378"/>
            <a:chExt cx="1478474" cy="4046797"/>
          </a:xfrm>
        </p:grpSpPr>
        <p:grpSp>
          <p:nvGrpSpPr>
            <p:cNvPr id="110" name="Group 109">
              <a:extLst>
                <a:ext uri="{FF2B5EF4-FFF2-40B4-BE49-F238E27FC236}">
                  <a16:creationId xmlns:a16="http://schemas.microsoft.com/office/drawing/2014/main" id="{2CC0EDA7-FAD8-43C8-9844-8892F4ECC0DB}"/>
                </a:ext>
              </a:extLst>
            </p:cNvPr>
            <p:cNvGrpSpPr/>
            <p:nvPr/>
          </p:nvGrpSpPr>
          <p:grpSpPr>
            <a:xfrm>
              <a:off x="6084827" y="2108378"/>
              <a:ext cx="336106" cy="383362"/>
              <a:chOff x="4797200" y="2383162"/>
              <a:chExt cx="336106" cy="383362"/>
            </a:xfrm>
          </p:grpSpPr>
          <p:sp>
            <p:nvSpPr>
              <p:cNvPr id="20" name="Oval 19">
                <a:extLst>
                  <a:ext uri="{FF2B5EF4-FFF2-40B4-BE49-F238E27FC236}">
                    <a16:creationId xmlns:a16="http://schemas.microsoft.com/office/drawing/2014/main" id="{4132A2F0-3587-404C-87E7-C52A6D5AE8F0}"/>
                  </a:ext>
                </a:extLst>
              </p:cNvPr>
              <p:cNvSpPr/>
              <p:nvPr/>
            </p:nvSpPr>
            <p:spPr bwMode="auto">
              <a:xfrm>
                <a:off x="4797200" y="242499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21" name="TextBox 20">
                <a:extLst>
                  <a:ext uri="{FF2B5EF4-FFF2-40B4-BE49-F238E27FC236}">
                    <a16:creationId xmlns:a16="http://schemas.microsoft.com/office/drawing/2014/main" id="{F2A4A82E-B450-4673-85E1-8A322772F27C}"/>
                  </a:ext>
                </a:extLst>
              </p:cNvPr>
              <p:cNvSpPr txBox="1"/>
              <p:nvPr/>
            </p:nvSpPr>
            <p:spPr>
              <a:xfrm>
                <a:off x="4892682" y="2469817"/>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3</a:t>
                </a:r>
              </a:p>
            </p:txBody>
          </p:sp>
          <p:cxnSp>
            <p:nvCxnSpPr>
              <p:cNvPr id="107" name="Straight Connector 106">
                <a:extLst>
                  <a:ext uri="{FF2B5EF4-FFF2-40B4-BE49-F238E27FC236}">
                    <a16:creationId xmlns:a16="http://schemas.microsoft.com/office/drawing/2014/main" id="{B34DFC65-58BC-43CB-BEB7-F660F61AA279}"/>
                  </a:ext>
                </a:extLst>
              </p:cNvPr>
              <p:cNvCxnSpPr>
                <a:cxnSpLocks/>
                <a:stCxn id="93" idx="2"/>
                <a:endCxn id="87" idx="0"/>
              </p:cNvCxnSpPr>
              <p:nvPr/>
            </p:nvCxnSpPr>
            <p:spPr>
              <a:xfrm flipH="1">
                <a:off x="5130612" y="2383162"/>
                <a:ext cx="2694" cy="383362"/>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65" name="Connector: Elbow 164">
              <a:extLst>
                <a:ext uri="{FF2B5EF4-FFF2-40B4-BE49-F238E27FC236}">
                  <a16:creationId xmlns:a16="http://schemas.microsoft.com/office/drawing/2014/main" id="{64A2B3E7-DBF0-42D9-AE0C-E6E3D38DB1FD}"/>
                </a:ext>
              </a:extLst>
            </p:cNvPr>
            <p:cNvCxnSpPr>
              <a:cxnSpLocks/>
              <a:stCxn id="142" idx="2"/>
              <a:endCxn id="162" idx="1"/>
            </p:cNvCxnSpPr>
            <p:nvPr/>
          </p:nvCxnSpPr>
          <p:spPr>
            <a:xfrm rot="16200000" flipH="1">
              <a:off x="5563799" y="5590607"/>
              <a:ext cx="269026" cy="795376"/>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0B4088C3-193D-4E45-9D30-828106AD1204}"/>
                </a:ext>
              </a:extLst>
            </p:cNvPr>
            <p:cNvSpPr txBox="1"/>
            <p:nvPr/>
          </p:nvSpPr>
          <p:spPr>
            <a:xfrm>
              <a:off x="5421256" y="5906680"/>
              <a:ext cx="59471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message</a:t>
              </a:r>
            </a:p>
          </p:txBody>
        </p:sp>
        <p:sp>
          <p:nvSpPr>
            <p:cNvPr id="172" name="Oval 171">
              <a:extLst>
                <a:ext uri="{FF2B5EF4-FFF2-40B4-BE49-F238E27FC236}">
                  <a16:creationId xmlns:a16="http://schemas.microsoft.com/office/drawing/2014/main" id="{5A8C19DD-80E7-4B21-9249-784942410F74}"/>
                </a:ext>
              </a:extLst>
            </p:cNvPr>
            <p:cNvSpPr/>
            <p:nvPr/>
          </p:nvSpPr>
          <p:spPr bwMode="auto">
            <a:xfrm>
              <a:off x="4942459" y="588085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73" name="TextBox 172">
              <a:extLst>
                <a:ext uri="{FF2B5EF4-FFF2-40B4-BE49-F238E27FC236}">
                  <a16:creationId xmlns:a16="http://schemas.microsoft.com/office/drawing/2014/main" id="{97280B09-4675-4103-BA4C-0AEB049BF754}"/>
                </a:ext>
              </a:extLst>
            </p:cNvPr>
            <p:cNvSpPr txBox="1"/>
            <p:nvPr/>
          </p:nvSpPr>
          <p:spPr>
            <a:xfrm>
              <a:off x="5037941" y="5925682"/>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3</a:t>
              </a:r>
            </a:p>
          </p:txBody>
        </p:sp>
      </p:grpSp>
      <p:grpSp>
        <p:nvGrpSpPr>
          <p:cNvPr id="175" name="Group 174">
            <a:extLst>
              <a:ext uri="{FF2B5EF4-FFF2-40B4-BE49-F238E27FC236}">
                <a16:creationId xmlns:a16="http://schemas.microsoft.com/office/drawing/2014/main" id="{FDA15186-51DB-4F87-A38D-A703D125D20E}"/>
              </a:ext>
            </a:extLst>
          </p:cNvPr>
          <p:cNvGrpSpPr/>
          <p:nvPr/>
        </p:nvGrpSpPr>
        <p:grpSpPr>
          <a:xfrm>
            <a:off x="8011144" y="3134283"/>
            <a:ext cx="1844927" cy="274320"/>
            <a:chOff x="8821441" y="1820440"/>
            <a:chExt cx="1844927" cy="274320"/>
          </a:xfrm>
        </p:grpSpPr>
        <p:sp>
          <p:nvSpPr>
            <p:cNvPr id="176" name="TextBox 175">
              <a:extLst>
                <a:ext uri="{FF2B5EF4-FFF2-40B4-BE49-F238E27FC236}">
                  <a16:creationId xmlns:a16="http://schemas.microsoft.com/office/drawing/2014/main" id="{F4C6375A-E9AF-4E0E-8B29-E8EFE1D7F9DF}"/>
                </a:ext>
              </a:extLst>
            </p:cNvPr>
            <p:cNvSpPr txBox="1"/>
            <p:nvPr/>
          </p:nvSpPr>
          <p:spPr>
            <a:xfrm>
              <a:off x="9134474" y="1843745"/>
              <a:ext cx="1531894"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Set presence to </a:t>
              </a:r>
              <a:r>
                <a:rPr kumimoji="0" lang="en-US" sz="1400" b="0" i="0" u="none" strike="noStrike" kern="1200" cap="none" spc="0" normalizeH="0" baseline="0" noProof="0" err="1">
                  <a:ln>
                    <a:noFill/>
                  </a:ln>
                  <a:gradFill>
                    <a:gsLst>
                      <a:gs pos="2917">
                        <a:srgbClr val="000000"/>
                      </a:gs>
                      <a:gs pos="30000">
                        <a:srgbClr val="000000"/>
                      </a:gs>
                    </a:gsLst>
                    <a:lin ang="5400000" scaled="0"/>
                  </a:gradFill>
                  <a:effectLst/>
                  <a:uLnTx/>
                  <a:uFillTx/>
                  <a:latin typeface="Segoe UI"/>
                  <a:ea typeface="+mn-ea"/>
                  <a:cs typeface="+mn-cs"/>
                </a:rPr>
                <a:t>SfB</a:t>
              </a:r>
              <a:endPar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endParaRPr>
            </a:p>
          </p:txBody>
        </p:sp>
        <p:sp>
          <p:nvSpPr>
            <p:cNvPr id="177" name="Oval 176">
              <a:extLst>
                <a:ext uri="{FF2B5EF4-FFF2-40B4-BE49-F238E27FC236}">
                  <a16:creationId xmlns:a16="http://schemas.microsoft.com/office/drawing/2014/main" id="{F971996B-1A4C-41D2-A050-854C95DE91C2}"/>
                </a:ext>
              </a:extLst>
            </p:cNvPr>
            <p:cNvSpPr/>
            <p:nvPr/>
          </p:nvSpPr>
          <p:spPr bwMode="auto">
            <a:xfrm>
              <a:off x="8821441"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78" name="TextBox 177">
              <a:extLst>
                <a:ext uri="{FF2B5EF4-FFF2-40B4-BE49-F238E27FC236}">
                  <a16:creationId xmlns:a16="http://schemas.microsoft.com/office/drawing/2014/main" id="{3C8F662B-E690-4B65-B7B1-D7E28F0F2210}"/>
                </a:ext>
              </a:extLst>
            </p:cNvPr>
            <p:cNvSpPr txBox="1"/>
            <p:nvPr/>
          </p:nvSpPr>
          <p:spPr>
            <a:xfrm>
              <a:off x="8916923" y="186657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4</a:t>
              </a:r>
            </a:p>
          </p:txBody>
        </p:sp>
      </p:grpSp>
      <p:grpSp>
        <p:nvGrpSpPr>
          <p:cNvPr id="204" name="Group 203">
            <a:extLst>
              <a:ext uri="{FF2B5EF4-FFF2-40B4-BE49-F238E27FC236}">
                <a16:creationId xmlns:a16="http://schemas.microsoft.com/office/drawing/2014/main" id="{31F1C317-56B0-4132-A5FB-D98F1925AD13}"/>
              </a:ext>
            </a:extLst>
          </p:cNvPr>
          <p:cNvGrpSpPr/>
          <p:nvPr/>
        </p:nvGrpSpPr>
        <p:grpSpPr>
          <a:xfrm>
            <a:off x="3374611" y="1471408"/>
            <a:ext cx="661812" cy="1020332"/>
            <a:chOff x="3374611" y="1471408"/>
            <a:chExt cx="661812" cy="1020332"/>
          </a:xfrm>
        </p:grpSpPr>
        <p:sp>
          <p:nvSpPr>
            <p:cNvPr id="147" name="TextBox 146">
              <a:extLst>
                <a:ext uri="{FF2B5EF4-FFF2-40B4-BE49-F238E27FC236}">
                  <a16:creationId xmlns:a16="http://schemas.microsoft.com/office/drawing/2014/main" id="{E4897780-F312-49BB-A931-4DEF7360987A}"/>
                </a:ext>
              </a:extLst>
            </p:cNvPr>
            <p:cNvSpPr txBox="1"/>
            <p:nvPr/>
          </p:nvSpPr>
          <p:spPr>
            <a:xfrm>
              <a:off x="3435746" y="1471408"/>
              <a:ext cx="600677"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Presence</a:t>
              </a:r>
            </a:p>
          </p:txBody>
        </p:sp>
        <p:cxnSp>
          <p:nvCxnSpPr>
            <p:cNvPr id="149" name="Connector: Elbow 148">
              <a:extLst>
                <a:ext uri="{FF2B5EF4-FFF2-40B4-BE49-F238E27FC236}">
                  <a16:creationId xmlns:a16="http://schemas.microsoft.com/office/drawing/2014/main" id="{97011932-B898-4895-B983-F62E458B6370}"/>
                </a:ext>
              </a:extLst>
            </p:cNvPr>
            <p:cNvCxnSpPr>
              <a:stCxn id="5" idx="3"/>
              <a:endCxn id="114" idx="0"/>
            </p:cNvCxnSpPr>
            <p:nvPr/>
          </p:nvCxnSpPr>
          <p:spPr>
            <a:xfrm>
              <a:off x="3374611" y="1658062"/>
              <a:ext cx="566330" cy="833678"/>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1AB9A742-32DE-45DA-A8E5-4BE5381DD5BC}"/>
                </a:ext>
              </a:extLst>
            </p:cNvPr>
            <p:cNvSpPr/>
            <p:nvPr/>
          </p:nvSpPr>
          <p:spPr bwMode="auto">
            <a:xfrm>
              <a:off x="3590786" y="211526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80" name="TextBox 179">
              <a:extLst>
                <a:ext uri="{FF2B5EF4-FFF2-40B4-BE49-F238E27FC236}">
                  <a16:creationId xmlns:a16="http://schemas.microsoft.com/office/drawing/2014/main" id="{EC894132-B7D6-45BD-A96A-BBCC0AC92E04}"/>
                </a:ext>
              </a:extLst>
            </p:cNvPr>
            <p:cNvSpPr txBox="1"/>
            <p:nvPr/>
          </p:nvSpPr>
          <p:spPr>
            <a:xfrm>
              <a:off x="3686268" y="2160089"/>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4</a:t>
              </a:r>
            </a:p>
          </p:txBody>
        </p:sp>
      </p:grpSp>
      <p:grpSp>
        <p:nvGrpSpPr>
          <p:cNvPr id="205" name="Group 204">
            <a:extLst>
              <a:ext uri="{FF2B5EF4-FFF2-40B4-BE49-F238E27FC236}">
                <a16:creationId xmlns:a16="http://schemas.microsoft.com/office/drawing/2014/main" id="{625DA40F-E5E3-437E-97AC-6BC7D1896B49}"/>
              </a:ext>
            </a:extLst>
          </p:cNvPr>
          <p:cNvGrpSpPr/>
          <p:nvPr/>
        </p:nvGrpSpPr>
        <p:grpSpPr>
          <a:xfrm>
            <a:off x="3661238" y="3359184"/>
            <a:ext cx="1813830" cy="1580198"/>
            <a:chOff x="3661238" y="3359184"/>
            <a:chExt cx="1813830" cy="1580198"/>
          </a:xfrm>
        </p:grpSpPr>
        <p:cxnSp>
          <p:nvCxnSpPr>
            <p:cNvPr id="124" name="Straight Arrow Connector 123">
              <a:extLst>
                <a:ext uri="{FF2B5EF4-FFF2-40B4-BE49-F238E27FC236}">
                  <a16:creationId xmlns:a16="http://schemas.microsoft.com/office/drawing/2014/main" id="{808C22FE-0969-46E6-88B4-9C721191B57D}"/>
                </a:ext>
              </a:extLst>
            </p:cNvPr>
            <p:cNvCxnSpPr>
              <a:cxnSpLocks/>
            </p:cNvCxnSpPr>
            <p:nvPr/>
          </p:nvCxnSpPr>
          <p:spPr>
            <a:xfrm>
              <a:off x="3760682" y="3410912"/>
              <a:ext cx="457200" cy="68735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ACF68B60-856F-49BE-9DA7-D48C38ECE828}"/>
                </a:ext>
              </a:extLst>
            </p:cNvPr>
            <p:cNvCxnSpPr>
              <a:endCxn id="115" idx="2"/>
            </p:cNvCxnSpPr>
            <p:nvPr/>
          </p:nvCxnSpPr>
          <p:spPr>
            <a:xfrm flipV="1">
              <a:off x="4828028" y="3406140"/>
              <a:ext cx="647040" cy="68735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BB089A4-B58E-40F8-B666-A94DCEA6FB52}"/>
                </a:ext>
              </a:extLst>
            </p:cNvPr>
            <p:cNvSpPr txBox="1"/>
            <p:nvPr/>
          </p:nvSpPr>
          <p:spPr>
            <a:xfrm rot="3376866">
              <a:off x="3832439" y="3615529"/>
              <a:ext cx="492122"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publish</a:t>
              </a:r>
            </a:p>
          </p:txBody>
        </p:sp>
        <p:sp>
          <p:nvSpPr>
            <p:cNvPr id="134" name="TextBox 133">
              <a:extLst>
                <a:ext uri="{FF2B5EF4-FFF2-40B4-BE49-F238E27FC236}">
                  <a16:creationId xmlns:a16="http://schemas.microsoft.com/office/drawing/2014/main" id="{CF8344A4-1272-4CD3-9CFC-DE12B6B33939}"/>
                </a:ext>
              </a:extLst>
            </p:cNvPr>
            <p:cNvSpPr txBox="1"/>
            <p:nvPr/>
          </p:nvSpPr>
          <p:spPr>
            <a:xfrm rot="18742176">
              <a:off x="4831424" y="3585848"/>
              <a:ext cx="492122"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publish</a:t>
              </a:r>
            </a:p>
          </p:txBody>
        </p:sp>
        <p:sp>
          <p:nvSpPr>
            <p:cNvPr id="137" name="TextBox 136">
              <a:extLst>
                <a:ext uri="{FF2B5EF4-FFF2-40B4-BE49-F238E27FC236}">
                  <a16:creationId xmlns:a16="http://schemas.microsoft.com/office/drawing/2014/main" id="{FA980D39-5286-454F-92DD-210BDA7B1926}"/>
                </a:ext>
              </a:extLst>
            </p:cNvPr>
            <p:cNvSpPr txBox="1"/>
            <p:nvPr/>
          </p:nvSpPr>
          <p:spPr>
            <a:xfrm rot="3387210">
              <a:off x="3973617" y="3585849"/>
              <a:ext cx="63799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subscribe</a:t>
              </a:r>
            </a:p>
          </p:txBody>
        </p:sp>
        <p:cxnSp>
          <p:nvCxnSpPr>
            <p:cNvPr id="138" name="Straight Arrow Connector 137">
              <a:extLst>
                <a:ext uri="{FF2B5EF4-FFF2-40B4-BE49-F238E27FC236}">
                  <a16:creationId xmlns:a16="http://schemas.microsoft.com/office/drawing/2014/main" id="{64031398-2793-4128-9BD5-5D3559EB7DA6}"/>
                </a:ext>
              </a:extLst>
            </p:cNvPr>
            <p:cNvCxnSpPr>
              <a:cxnSpLocks/>
            </p:cNvCxnSpPr>
            <p:nvPr/>
          </p:nvCxnSpPr>
          <p:spPr>
            <a:xfrm>
              <a:off x="3993137" y="3386103"/>
              <a:ext cx="457200" cy="68735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C069476-5325-4979-8F53-C87F156401D3}"/>
                </a:ext>
              </a:extLst>
            </p:cNvPr>
            <p:cNvSpPr txBox="1"/>
            <p:nvPr/>
          </p:nvSpPr>
          <p:spPr>
            <a:xfrm>
              <a:off x="3972896" y="4518336"/>
              <a:ext cx="637995"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subscribe</a:t>
              </a:r>
            </a:p>
          </p:txBody>
        </p:sp>
        <p:cxnSp>
          <p:nvCxnSpPr>
            <p:cNvPr id="154" name="Connector: Elbow 153">
              <a:extLst>
                <a:ext uri="{FF2B5EF4-FFF2-40B4-BE49-F238E27FC236}">
                  <a16:creationId xmlns:a16="http://schemas.microsoft.com/office/drawing/2014/main" id="{68C68199-3BA0-4B7C-ABF9-1B742A3CAD0F}"/>
                </a:ext>
              </a:extLst>
            </p:cNvPr>
            <p:cNvCxnSpPr>
              <a:stCxn id="25" idx="2"/>
              <a:endCxn id="139" idx="0"/>
            </p:cNvCxnSpPr>
            <p:nvPr/>
          </p:nvCxnSpPr>
          <p:spPr>
            <a:xfrm rot="5400000">
              <a:off x="4100108" y="4393987"/>
              <a:ext cx="442499" cy="648291"/>
            </a:xfrm>
            <a:prstGeom prst="bentConnector3">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DD62AC22-754A-4B89-9FF6-2AD7B8ED69DA}"/>
                </a:ext>
              </a:extLst>
            </p:cNvPr>
            <p:cNvSpPr/>
            <p:nvPr/>
          </p:nvSpPr>
          <p:spPr bwMode="auto">
            <a:xfrm>
              <a:off x="3661238" y="36867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82" name="TextBox 181">
              <a:extLst>
                <a:ext uri="{FF2B5EF4-FFF2-40B4-BE49-F238E27FC236}">
                  <a16:creationId xmlns:a16="http://schemas.microsoft.com/office/drawing/2014/main" id="{B0D73202-6A64-4A9B-88EE-7FA8DCB94B42}"/>
                </a:ext>
              </a:extLst>
            </p:cNvPr>
            <p:cNvSpPr txBox="1"/>
            <p:nvPr/>
          </p:nvSpPr>
          <p:spPr>
            <a:xfrm>
              <a:off x="3756720" y="3731612"/>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5</a:t>
              </a:r>
            </a:p>
          </p:txBody>
        </p:sp>
      </p:grpSp>
      <p:grpSp>
        <p:nvGrpSpPr>
          <p:cNvPr id="207" name="Group 206">
            <a:extLst>
              <a:ext uri="{FF2B5EF4-FFF2-40B4-BE49-F238E27FC236}">
                <a16:creationId xmlns:a16="http://schemas.microsoft.com/office/drawing/2014/main" id="{E1A196D9-7D00-4336-A80C-A770835F4A30}"/>
              </a:ext>
            </a:extLst>
          </p:cNvPr>
          <p:cNvGrpSpPr/>
          <p:nvPr/>
        </p:nvGrpSpPr>
        <p:grpSpPr>
          <a:xfrm>
            <a:off x="4398141" y="2721495"/>
            <a:ext cx="619727" cy="523520"/>
            <a:chOff x="4398141" y="2721495"/>
            <a:chExt cx="619727" cy="523520"/>
          </a:xfrm>
        </p:grpSpPr>
        <p:cxnSp>
          <p:nvCxnSpPr>
            <p:cNvPr id="117" name="Straight Arrow Connector 116">
              <a:extLst>
                <a:ext uri="{FF2B5EF4-FFF2-40B4-BE49-F238E27FC236}">
                  <a16:creationId xmlns:a16="http://schemas.microsoft.com/office/drawing/2014/main" id="{7A8E4E5C-3C97-47BE-AC93-1CF2CB6D8438}"/>
                </a:ext>
              </a:extLst>
            </p:cNvPr>
            <p:cNvCxnSpPr>
              <a:stCxn id="115" idx="1"/>
              <a:endCxn id="114" idx="3"/>
            </p:cNvCxnSpPr>
            <p:nvPr/>
          </p:nvCxnSpPr>
          <p:spPr>
            <a:xfrm flipH="1">
              <a:off x="4398141" y="2948940"/>
              <a:ext cx="619727"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01FE825-7173-4743-87F6-E608272A4F4E}"/>
                </a:ext>
              </a:extLst>
            </p:cNvPr>
            <p:cNvSpPr txBox="1"/>
            <p:nvPr/>
          </p:nvSpPr>
          <p:spPr>
            <a:xfrm>
              <a:off x="4450337" y="2721495"/>
              <a:ext cx="492122"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publish</a:t>
              </a:r>
            </a:p>
          </p:txBody>
        </p:sp>
        <p:sp>
          <p:nvSpPr>
            <p:cNvPr id="185" name="Oval 184">
              <a:extLst>
                <a:ext uri="{FF2B5EF4-FFF2-40B4-BE49-F238E27FC236}">
                  <a16:creationId xmlns:a16="http://schemas.microsoft.com/office/drawing/2014/main" id="{A05087AC-690E-4ABE-BE9F-E7EF7A681308}"/>
                </a:ext>
              </a:extLst>
            </p:cNvPr>
            <p:cNvSpPr/>
            <p:nvPr/>
          </p:nvSpPr>
          <p:spPr bwMode="auto">
            <a:xfrm>
              <a:off x="4582196" y="297069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86" name="TextBox 185">
              <a:extLst>
                <a:ext uri="{FF2B5EF4-FFF2-40B4-BE49-F238E27FC236}">
                  <a16:creationId xmlns:a16="http://schemas.microsoft.com/office/drawing/2014/main" id="{6BAF5D6F-AED3-4EC5-A0A3-6E5D530901E6}"/>
                </a:ext>
              </a:extLst>
            </p:cNvPr>
            <p:cNvSpPr txBox="1"/>
            <p:nvPr/>
          </p:nvSpPr>
          <p:spPr>
            <a:xfrm>
              <a:off x="4677678" y="3015522"/>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7</a:t>
              </a:r>
            </a:p>
          </p:txBody>
        </p:sp>
      </p:grpSp>
      <p:grpSp>
        <p:nvGrpSpPr>
          <p:cNvPr id="187" name="Group 186">
            <a:extLst>
              <a:ext uri="{FF2B5EF4-FFF2-40B4-BE49-F238E27FC236}">
                <a16:creationId xmlns:a16="http://schemas.microsoft.com/office/drawing/2014/main" id="{11648AC4-89B7-4510-8803-2E0C1977D7AF}"/>
              </a:ext>
            </a:extLst>
          </p:cNvPr>
          <p:cNvGrpSpPr/>
          <p:nvPr/>
        </p:nvGrpSpPr>
        <p:grpSpPr>
          <a:xfrm>
            <a:off x="8011144" y="3502600"/>
            <a:ext cx="2817758" cy="274320"/>
            <a:chOff x="8821441" y="1820440"/>
            <a:chExt cx="2817758" cy="274320"/>
          </a:xfrm>
        </p:grpSpPr>
        <p:sp>
          <p:nvSpPr>
            <p:cNvPr id="188" name="TextBox 187">
              <a:extLst>
                <a:ext uri="{FF2B5EF4-FFF2-40B4-BE49-F238E27FC236}">
                  <a16:creationId xmlns:a16="http://schemas.microsoft.com/office/drawing/2014/main" id="{39353F3B-E36D-4604-9ECF-763DB876B6FA}"/>
                </a:ext>
              </a:extLst>
            </p:cNvPr>
            <p:cNvSpPr txBox="1"/>
            <p:nvPr/>
          </p:nvSpPr>
          <p:spPr>
            <a:xfrm>
              <a:off x="9134474" y="1843745"/>
              <a:ext cx="2504725"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Subscribe and publish presence</a:t>
              </a:r>
            </a:p>
          </p:txBody>
        </p:sp>
        <p:sp>
          <p:nvSpPr>
            <p:cNvPr id="189" name="Oval 188">
              <a:extLst>
                <a:ext uri="{FF2B5EF4-FFF2-40B4-BE49-F238E27FC236}">
                  <a16:creationId xmlns:a16="http://schemas.microsoft.com/office/drawing/2014/main" id="{EE134797-481B-4270-A080-5248DE00D0CE}"/>
                </a:ext>
              </a:extLst>
            </p:cNvPr>
            <p:cNvSpPr/>
            <p:nvPr/>
          </p:nvSpPr>
          <p:spPr bwMode="auto">
            <a:xfrm>
              <a:off x="8821441"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90" name="TextBox 189">
              <a:extLst>
                <a:ext uri="{FF2B5EF4-FFF2-40B4-BE49-F238E27FC236}">
                  <a16:creationId xmlns:a16="http://schemas.microsoft.com/office/drawing/2014/main" id="{70783157-9992-46EE-9A83-7B0F6069FDAD}"/>
                </a:ext>
              </a:extLst>
            </p:cNvPr>
            <p:cNvSpPr txBox="1"/>
            <p:nvPr/>
          </p:nvSpPr>
          <p:spPr>
            <a:xfrm>
              <a:off x="8924874" y="186657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5</a:t>
              </a:r>
            </a:p>
          </p:txBody>
        </p:sp>
      </p:grpSp>
      <p:grpSp>
        <p:nvGrpSpPr>
          <p:cNvPr id="191" name="Group 190">
            <a:extLst>
              <a:ext uri="{FF2B5EF4-FFF2-40B4-BE49-F238E27FC236}">
                <a16:creationId xmlns:a16="http://schemas.microsoft.com/office/drawing/2014/main" id="{73BA761C-9E7B-4DF8-94C8-5C90419FBA35}"/>
              </a:ext>
            </a:extLst>
          </p:cNvPr>
          <p:cNvGrpSpPr/>
          <p:nvPr/>
        </p:nvGrpSpPr>
        <p:grpSpPr>
          <a:xfrm>
            <a:off x="8011144" y="3857791"/>
            <a:ext cx="1347803" cy="274320"/>
            <a:chOff x="8821441" y="1820440"/>
            <a:chExt cx="1347803" cy="274320"/>
          </a:xfrm>
        </p:grpSpPr>
        <p:sp>
          <p:nvSpPr>
            <p:cNvPr id="192" name="TextBox 191">
              <a:extLst>
                <a:ext uri="{FF2B5EF4-FFF2-40B4-BE49-F238E27FC236}">
                  <a16:creationId xmlns:a16="http://schemas.microsoft.com/office/drawing/2014/main" id="{BBFE47DF-4E39-4870-A8DB-0E8A04F983D9}"/>
                </a:ext>
              </a:extLst>
            </p:cNvPr>
            <p:cNvSpPr txBox="1"/>
            <p:nvPr/>
          </p:nvSpPr>
          <p:spPr>
            <a:xfrm>
              <a:off x="9134474" y="1843745"/>
              <a:ext cx="1034770"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Get Presence</a:t>
              </a:r>
            </a:p>
          </p:txBody>
        </p:sp>
        <p:sp>
          <p:nvSpPr>
            <p:cNvPr id="193" name="Oval 192">
              <a:extLst>
                <a:ext uri="{FF2B5EF4-FFF2-40B4-BE49-F238E27FC236}">
                  <a16:creationId xmlns:a16="http://schemas.microsoft.com/office/drawing/2014/main" id="{0AF86FDA-A249-490B-B466-6E32C94DE6E0}"/>
                </a:ext>
              </a:extLst>
            </p:cNvPr>
            <p:cNvSpPr/>
            <p:nvPr/>
          </p:nvSpPr>
          <p:spPr bwMode="auto">
            <a:xfrm>
              <a:off x="8821441"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94" name="TextBox 193">
              <a:extLst>
                <a:ext uri="{FF2B5EF4-FFF2-40B4-BE49-F238E27FC236}">
                  <a16:creationId xmlns:a16="http://schemas.microsoft.com/office/drawing/2014/main" id="{3586B924-3BB8-4831-A598-8BD6B3A3C613}"/>
                </a:ext>
              </a:extLst>
            </p:cNvPr>
            <p:cNvSpPr txBox="1"/>
            <p:nvPr/>
          </p:nvSpPr>
          <p:spPr>
            <a:xfrm>
              <a:off x="8924874" y="1858621"/>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6</a:t>
              </a:r>
            </a:p>
          </p:txBody>
        </p:sp>
      </p:grpSp>
      <p:grpSp>
        <p:nvGrpSpPr>
          <p:cNvPr id="195" name="Group 194">
            <a:extLst>
              <a:ext uri="{FF2B5EF4-FFF2-40B4-BE49-F238E27FC236}">
                <a16:creationId xmlns:a16="http://schemas.microsoft.com/office/drawing/2014/main" id="{8383DC2F-7F33-42EE-8F57-D038985DBB6B}"/>
              </a:ext>
            </a:extLst>
          </p:cNvPr>
          <p:cNvGrpSpPr/>
          <p:nvPr/>
        </p:nvGrpSpPr>
        <p:grpSpPr>
          <a:xfrm>
            <a:off x="8011144" y="4246821"/>
            <a:ext cx="2082941" cy="274320"/>
            <a:chOff x="8821441" y="1820440"/>
            <a:chExt cx="2082941" cy="274320"/>
          </a:xfrm>
        </p:grpSpPr>
        <p:sp>
          <p:nvSpPr>
            <p:cNvPr id="196" name="TextBox 195">
              <a:extLst>
                <a:ext uri="{FF2B5EF4-FFF2-40B4-BE49-F238E27FC236}">
                  <a16:creationId xmlns:a16="http://schemas.microsoft.com/office/drawing/2014/main" id="{62EE5571-66B6-4D1F-87B0-23A57ACDAFDF}"/>
                </a:ext>
              </a:extLst>
            </p:cNvPr>
            <p:cNvSpPr txBox="1"/>
            <p:nvPr/>
          </p:nvSpPr>
          <p:spPr>
            <a:xfrm>
              <a:off x="9134474" y="1843745"/>
              <a:ext cx="1769908"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Set presence to Teams</a:t>
              </a:r>
            </a:p>
          </p:txBody>
        </p:sp>
        <p:sp>
          <p:nvSpPr>
            <p:cNvPr id="197" name="Oval 196">
              <a:extLst>
                <a:ext uri="{FF2B5EF4-FFF2-40B4-BE49-F238E27FC236}">
                  <a16:creationId xmlns:a16="http://schemas.microsoft.com/office/drawing/2014/main" id="{C927C828-BF91-4E77-BCD9-61D50BD2B94F}"/>
                </a:ext>
              </a:extLst>
            </p:cNvPr>
            <p:cNvSpPr/>
            <p:nvPr/>
          </p:nvSpPr>
          <p:spPr bwMode="auto">
            <a:xfrm>
              <a:off x="8821441"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98" name="TextBox 197">
              <a:extLst>
                <a:ext uri="{FF2B5EF4-FFF2-40B4-BE49-F238E27FC236}">
                  <a16:creationId xmlns:a16="http://schemas.microsoft.com/office/drawing/2014/main" id="{FEA5D173-33BF-4157-B6A2-95F1ECC5E57F}"/>
                </a:ext>
              </a:extLst>
            </p:cNvPr>
            <p:cNvSpPr txBox="1"/>
            <p:nvPr/>
          </p:nvSpPr>
          <p:spPr>
            <a:xfrm>
              <a:off x="8916923" y="186657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7</a:t>
              </a:r>
            </a:p>
          </p:txBody>
        </p:sp>
      </p:grpSp>
      <p:grpSp>
        <p:nvGrpSpPr>
          <p:cNvPr id="206" name="Group 205">
            <a:extLst>
              <a:ext uri="{FF2B5EF4-FFF2-40B4-BE49-F238E27FC236}">
                <a16:creationId xmlns:a16="http://schemas.microsoft.com/office/drawing/2014/main" id="{47777659-FB4E-4721-89BF-40361DB4F733}"/>
              </a:ext>
            </a:extLst>
          </p:cNvPr>
          <p:cNvGrpSpPr/>
          <p:nvPr/>
        </p:nvGrpSpPr>
        <p:grpSpPr>
          <a:xfrm>
            <a:off x="3661238" y="1471408"/>
            <a:ext cx="2432131" cy="4824876"/>
            <a:chOff x="3661238" y="1471408"/>
            <a:chExt cx="2432131" cy="4824876"/>
          </a:xfrm>
        </p:grpSpPr>
        <p:cxnSp>
          <p:nvCxnSpPr>
            <p:cNvPr id="151" name="Connector: Elbow 150">
              <a:extLst>
                <a:ext uri="{FF2B5EF4-FFF2-40B4-BE49-F238E27FC236}">
                  <a16:creationId xmlns:a16="http://schemas.microsoft.com/office/drawing/2014/main" id="{A8656E5B-9EDB-4264-97EB-1B5592F7D0F4}"/>
                </a:ext>
              </a:extLst>
            </p:cNvPr>
            <p:cNvCxnSpPr>
              <a:stCxn id="93" idx="1"/>
              <a:endCxn id="115" idx="0"/>
            </p:cNvCxnSpPr>
            <p:nvPr/>
          </p:nvCxnSpPr>
          <p:spPr>
            <a:xfrm rot="10800000" flipV="1">
              <a:off x="5475068" y="1648742"/>
              <a:ext cx="483338" cy="842998"/>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D5EDB135-2ECA-426D-8F56-9BD315DE9016}"/>
                </a:ext>
              </a:extLst>
            </p:cNvPr>
            <p:cNvSpPr txBox="1"/>
            <p:nvPr/>
          </p:nvSpPr>
          <p:spPr>
            <a:xfrm>
              <a:off x="5325875" y="1471408"/>
              <a:ext cx="600677"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Presence</a:t>
              </a:r>
            </a:p>
          </p:txBody>
        </p:sp>
        <p:cxnSp>
          <p:nvCxnSpPr>
            <p:cNvPr id="167" name="Connector: Elbow 166">
              <a:extLst>
                <a:ext uri="{FF2B5EF4-FFF2-40B4-BE49-F238E27FC236}">
                  <a16:creationId xmlns:a16="http://schemas.microsoft.com/office/drawing/2014/main" id="{0FBC56BA-9DCA-488F-BB29-74D0FE937222}"/>
                </a:ext>
              </a:extLst>
            </p:cNvPr>
            <p:cNvCxnSpPr>
              <a:cxnSpLocks/>
              <a:stCxn id="139" idx="2"/>
            </p:cNvCxnSpPr>
            <p:nvPr/>
          </p:nvCxnSpPr>
          <p:spPr>
            <a:xfrm rot="16200000" flipH="1">
              <a:off x="4824039" y="5026953"/>
              <a:ext cx="442502" cy="2096159"/>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9C9879AD-F8C7-4609-9FA9-AF9D3ED39ED9}"/>
                </a:ext>
              </a:extLst>
            </p:cNvPr>
            <p:cNvSpPr txBox="1"/>
            <p:nvPr/>
          </p:nvSpPr>
          <p:spPr>
            <a:xfrm>
              <a:off x="4077001" y="6078841"/>
              <a:ext cx="600677"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Presence</a:t>
              </a:r>
            </a:p>
          </p:txBody>
        </p:sp>
        <p:sp>
          <p:nvSpPr>
            <p:cNvPr id="183" name="Oval 182">
              <a:extLst>
                <a:ext uri="{FF2B5EF4-FFF2-40B4-BE49-F238E27FC236}">
                  <a16:creationId xmlns:a16="http://schemas.microsoft.com/office/drawing/2014/main" id="{3C29A426-8D2C-4794-8EBA-6118E4083C7A}"/>
                </a:ext>
              </a:extLst>
            </p:cNvPr>
            <p:cNvSpPr/>
            <p:nvPr/>
          </p:nvSpPr>
          <p:spPr bwMode="auto">
            <a:xfrm>
              <a:off x="5126152" y="1873461"/>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84" name="TextBox 183">
              <a:extLst>
                <a:ext uri="{FF2B5EF4-FFF2-40B4-BE49-F238E27FC236}">
                  <a16:creationId xmlns:a16="http://schemas.microsoft.com/office/drawing/2014/main" id="{45BE278D-DA76-4067-9C8E-633F6E051DD2}"/>
                </a:ext>
              </a:extLst>
            </p:cNvPr>
            <p:cNvSpPr txBox="1"/>
            <p:nvPr/>
          </p:nvSpPr>
          <p:spPr>
            <a:xfrm>
              <a:off x="5221634" y="1918288"/>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6</a:t>
              </a:r>
            </a:p>
          </p:txBody>
        </p:sp>
        <p:sp>
          <p:nvSpPr>
            <p:cNvPr id="199" name="Oval 198">
              <a:extLst>
                <a:ext uri="{FF2B5EF4-FFF2-40B4-BE49-F238E27FC236}">
                  <a16:creationId xmlns:a16="http://schemas.microsoft.com/office/drawing/2014/main" id="{92FA6D83-95EB-4EFE-BB63-1A22FEA23D79}"/>
                </a:ext>
              </a:extLst>
            </p:cNvPr>
            <p:cNvSpPr/>
            <p:nvPr/>
          </p:nvSpPr>
          <p:spPr bwMode="auto">
            <a:xfrm>
              <a:off x="3661238" y="5910784"/>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200" name="TextBox 199">
              <a:extLst>
                <a:ext uri="{FF2B5EF4-FFF2-40B4-BE49-F238E27FC236}">
                  <a16:creationId xmlns:a16="http://schemas.microsoft.com/office/drawing/2014/main" id="{37748EC7-85EF-4B1C-9D6E-62937C9AEEA1}"/>
                </a:ext>
              </a:extLst>
            </p:cNvPr>
            <p:cNvSpPr txBox="1"/>
            <p:nvPr/>
          </p:nvSpPr>
          <p:spPr>
            <a:xfrm>
              <a:off x="3756720" y="5955611"/>
              <a:ext cx="83356" cy="18466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6</a:t>
              </a:r>
            </a:p>
          </p:txBody>
        </p:sp>
      </p:grpSp>
      <p:sp>
        <p:nvSpPr>
          <p:cNvPr id="208" name="TextBox 207">
            <a:extLst>
              <a:ext uri="{FF2B5EF4-FFF2-40B4-BE49-F238E27FC236}">
                <a16:creationId xmlns:a16="http://schemas.microsoft.com/office/drawing/2014/main" id="{47EA2634-8C20-412E-A944-5DA4A63DCCAC}"/>
              </a:ext>
            </a:extLst>
          </p:cNvPr>
          <p:cNvSpPr txBox="1"/>
          <p:nvPr/>
        </p:nvSpPr>
        <p:spPr>
          <a:xfrm>
            <a:off x="8015119" y="2810232"/>
            <a:ext cx="823944"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PRESENCE</a:t>
            </a:r>
          </a:p>
        </p:txBody>
      </p:sp>
      <p:sp>
        <p:nvSpPr>
          <p:cNvPr id="209" name="TextBox 208">
            <a:extLst>
              <a:ext uri="{FF2B5EF4-FFF2-40B4-BE49-F238E27FC236}">
                <a16:creationId xmlns:a16="http://schemas.microsoft.com/office/drawing/2014/main" id="{D9E63D27-C9B0-460A-A897-3B7E0AB0C7C0}"/>
              </a:ext>
            </a:extLst>
          </p:cNvPr>
          <p:cNvSpPr txBox="1"/>
          <p:nvPr/>
        </p:nvSpPr>
        <p:spPr>
          <a:xfrm>
            <a:off x="8015119" y="1122835"/>
            <a:ext cx="435953"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CHAT</a:t>
            </a:r>
          </a:p>
        </p:txBody>
      </p:sp>
    </p:spTree>
    <p:extLst>
      <p:ext uri="{BB962C8B-B14F-4D97-AF65-F5344CB8AC3E}">
        <p14:creationId xmlns:p14="http://schemas.microsoft.com/office/powerpoint/2010/main" val="2559227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recording</a:t>
            </a:r>
          </a:p>
        </p:txBody>
      </p:sp>
      <p:sp>
        <p:nvSpPr>
          <p:cNvPr id="24" name="Rounded Rectangle 15">
            <a:extLst>
              <a:ext uri="{FF2B5EF4-FFF2-40B4-BE49-F238E27FC236}">
                <a16:creationId xmlns:a16="http://schemas.microsoft.com/office/drawing/2014/main" id="{045AE51E-0047-40F1-A0C6-AEA123F5AA49}"/>
              </a:ext>
            </a:extLst>
          </p:cNvPr>
          <p:cNvSpPr/>
          <p:nvPr/>
        </p:nvSpPr>
        <p:spPr>
          <a:xfrm>
            <a:off x="1139515" y="1286844"/>
            <a:ext cx="1336180"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latin typeface="Segoe UI"/>
                <a:ea typeface="+mn-ea"/>
                <a:cs typeface="+mn-cs"/>
              </a:rPr>
              <a:t>Teams Client</a:t>
            </a:r>
          </a:p>
        </p:txBody>
      </p:sp>
      <p:grpSp>
        <p:nvGrpSpPr>
          <p:cNvPr id="3" name="Group 2">
            <a:extLst>
              <a:ext uri="{FF2B5EF4-FFF2-40B4-BE49-F238E27FC236}">
                <a16:creationId xmlns:a16="http://schemas.microsoft.com/office/drawing/2014/main" id="{0C4505C6-714A-4D6E-AC59-4446B216C090}"/>
              </a:ext>
            </a:extLst>
          </p:cNvPr>
          <p:cNvGrpSpPr/>
          <p:nvPr/>
        </p:nvGrpSpPr>
        <p:grpSpPr>
          <a:xfrm>
            <a:off x="1104097" y="2474036"/>
            <a:ext cx="4956484" cy="3837424"/>
            <a:chOff x="1104097" y="2474036"/>
            <a:chExt cx="4956484" cy="3837424"/>
          </a:xfrm>
        </p:grpSpPr>
        <p:sp>
          <p:nvSpPr>
            <p:cNvPr id="22" name="Rectangle 21">
              <a:extLst>
                <a:ext uri="{FF2B5EF4-FFF2-40B4-BE49-F238E27FC236}">
                  <a16:creationId xmlns:a16="http://schemas.microsoft.com/office/drawing/2014/main" id="{F03E46C1-2F65-41C4-8499-73D6DFE30A19}"/>
                </a:ext>
              </a:extLst>
            </p:cNvPr>
            <p:cNvSpPr/>
            <p:nvPr/>
          </p:nvSpPr>
          <p:spPr>
            <a:xfrm>
              <a:off x="1104097" y="2474036"/>
              <a:ext cx="1371600" cy="914400"/>
            </a:xfrm>
            <a:prstGeom prst="rect">
              <a:avLst/>
            </a:prstGeom>
            <a:solidFill>
              <a:srgbClr val="0070C0"/>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Meeting service</a:t>
              </a:r>
            </a:p>
          </p:txBody>
        </p:sp>
        <p:sp>
          <p:nvSpPr>
            <p:cNvPr id="23" name="Rectangle 22">
              <a:extLst>
                <a:ext uri="{FF2B5EF4-FFF2-40B4-BE49-F238E27FC236}">
                  <a16:creationId xmlns:a16="http://schemas.microsoft.com/office/drawing/2014/main" id="{AA601A0A-C4A5-48E7-9D27-80605650C8A3}"/>
                </a:ext>
              </a:extLst>
            </p:cNvPr>
            <p:cNvSpPr/>
            <p:nvPr/>
          </p:nvSpPr>
          <p:spPr>
            <a:xfrm>
              <a:off x="1104097" y="5397060"/>
              <a:ext cx="1371600" cy="91440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Media service</a:t>
              </a:r>
            </a:p>
          </p:txBody>
        </p:sp>
        <p:sp>
          <p:nvSpPr>
            <p:cNvPr id="25" name="Rectangle 24">
              <a:extLst>
                <a:ext uri="{FF2B5EF4-FFF2-40B4-BE49-F238E27FC236}">
                  <a16:creationId xmlns:a16="http://schemas.microsoft.com/office/drawing/2014/main" id="{1796F00C-4461-4B23-9D0C-B32730FDD135}"/>
                </a:ext>
              </a:extLst>
            </p:cNvPr>
            <p:cNvSpPr/>
            <p:nvPr/>
          </p:nvSpPr>
          <p:spPr>
            <a:xfrm>
              <a:off x="2919270" y="2474036"/>
              <a:ext cx="1371600" cy="914400"/>
            </a:xfrm>
            <a:prstGeom prst="rect">
              <a:avLst/>
            </a:prstGeom>
            <a:solidFill>
              <a:srgbClr val="73737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Chat service</a:t>
              </a:r>
            </a:p>
          </p:txBody>
        </p:sp>
        <p:sp>
          <p:nvSpPr>
            <p:cNvPr id="26" name="Rectangle 25">
              <a:extLst>
                <a:ext uri="{FF2B5EF4-FFF2-40B4-BE49-F238E27FC236}">
                  <a16:creationId xmlns:a16="http://schemas.microsoft.com/office/drawing/2014/main" id="{1E1C658E-3B9E-4868-B693-E74D6FF0277A}"/>
                </a:ext>
              </a:extLst>
            </p:cNvPr>
            <p:cNvSpPr/>
            <p:nvPr/>
          </p:nvSpPr>
          <p:spPr>
            <a:xfrm>
              <a:off x="1104097" y="3935548"/>
              <a:ext cx="1371600" cy="914400"/>
            </a:xfrm>
            <a:prstGeom prst="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Recorder</a:t>
              </a:r>
            </a:p>
          </p:txBody>
        </p:sp>
        <p:sp>
          <p:nvSpPr>
            <p:cNvPr id="27" name="Rectangle 26">
              <a:extLst>
                <a:ext uri="{FF2B5EF4-FFF2-40B4-BE49-F238E27FC236}">
                  <a16:creationId xmlns:a16="http://schemas.microsoft.com/office/drawing/2014/main" id="{E2F52060-0ECD-46DE-8842-ABB36A3EAC48}"/>
                </a:ext>
              </a:extLst>
            </p:cNvPr>
            <p:cNvSpPr/>
            <p:nvPr/>
          </p:nvSpPr>
          <p:spPr>
            <a:xfrm>
              <a:off x="4688981" y="2474036"/>
              <a:ext cx="1371600" cy="9144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E6E6E6"/>
                  </a:solidFill>
                  <a:effectLst/>
                  <a:uLnTx/>
                  <a:uFillTx/>
                  <a:latin typeface="Segoe UI"/>
                  <a:ea typeface="+mn-ea"/>
                  <a:cs typeface="+mn-cs"/>
                </a:rPr>
                <a:t>Microsoft Stream</a:t>
              </a:r>
            </a:p>
          </p:txBody>
        </p:sp>
      </p:grpSp>
      <p:grpSp>
        <p:nvGrpSpPr>
          <p:cNvPr id="120" name="Group 119">
            <a:extLst>
              <a:ext uri="{FF2B5EF4-FFF2-40B4-BE49-F238E27FC236}">
                <a16:creationId xmlns:a16="http://schemas.microsoft.com/office/drawing/2014/main" id="{46889351-F6F7-43E8-B348-14D596782B8A}"/>
              </a:ext>
            </a:extLst>
          </p:cNvPr>
          <p:cNvGrpSpPr/>
          <p:nvPr/>
        </p:nvGrpSpPr>
        <p:grpSpPr>
          <a:xfrm>
            <a:off x="1400804" y="1926924"/>
            <a:ext cx="1533626" cy="547112"/>
            <a:chOff x="1400804" y="1926924"/>
            <a:chExt cx="1533626" cy="547112"/>
          </a:xfrm>
        </p:grpSpPr>
        <p:cxnSp>
          <p:nvCxnSpPr>
            <p:cNvPr id="10" name="Straight Arrow Connector 9">
              <a:extLst>
                <a:ext uri="{FF2B5EF4-FFF2-40B4-BE49-F238E27FC236}">
                  <a16:creationId xmlns:a16="http://schemas.microsoft.com/office/drawing/2014/main" id="{1D1021B1-ADBD-4B4A-B4DE-97F5688828FB}"/>
                </a:ext>
              </a:extLst>
            </p:cNvPr>
            <p:cNvCxnSpPr>
              <a:cxnSpLocks/>
              <a:endCxn id="22" idx="0"/>
            </p:cNvCxnSpPr>
            <p:nvPr/>
          </p:nvCxnSpPr>
          <p:spPr>
            <a:xfrm>
              <a:off x="1789897" y="1926924"/>
              <a:ext cx="0" cy="547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A66EA50-75F9-41A8-8B6E-3B3BCC862322}"/>
                </a:ext>
              </a:extLst>
            </p:cNvPr>
            <p:cNvSpPr txBox="1"/>
            <p:nvPr/>
          </p:nvSpPr>
          <p:spPr>
            <a:xfrm>
              <a:off x="1884142" y="2087389"/>
              <a:ext cx="1050288"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Add participant</a:t>
              </a:r>
            </a:p>
          </p:txBody>
        </p:sp>
        <p:grpSp>
          <p:nvGrpSpPr>
            <p:cNvPr id="44" name="Group 43">
              <a:extLst>
                <a:ext uri="{FF2B5EF4-FFF2-40B4-BE49-F238E27FC236}">
                  <a16:creationId xmlns:a16="http://schemas.microsoft.com/office/drawing/2014/main" id="{7362EAEE-9E28-409A-90C8-7CC08B89B4FD}"/>
                </a:ext>
              </a:extLst>
            </p:cNvPr>
            <p:cNvGrpSpPr/>
            <p:nvPr/>
          </p:nvGrpSpPr>
          <p:grpSpPr>
            <a:xfrm>
              <a:off x="1400804" y="2051989"/>
              <a:ext cx="274320" cy="274320"/>
              <a:chOff x="158808" y="1875085"/>
              <a:chExt cx="274320" cy="274320"/>
            </a:xfrm>
          </p:grpSpPr>
          <p:sp>
            <p:nvSpPr>
              <p:cNvPr id="61" name="Oval 60">
                <a:extLst>
                  <a:ext uri="{FF2B5EF4-FFF2-40B4-BE49-F238E27FC236}">
                    <a16:creationId xmlns:a16="http://schemas.microsoft.com/office/drawing/2014/main" id="{8C2BA29B-B918-4415-A3D5-1B9E848A0F57}"/>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2" name="TextBox 61">
                <a:extLst>
                  <a:ext uri="{FF2B5EF4-FFF2-40B4-BE49-F238E27FC236}">
                    <a16:creationId xmlns:a16="http://schemas.microsoft.com/office/drawing/2014/main" id="{0253077D-3F68-4B86-883F-C87705063033}"/>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1</a:t>
                </a:r>
              </a:p>
            </p:txBody>
          </p:sp>
        </p:grpSp>
      </p:grpSp>
      <p:grpSp>
        <p:nvGrpSpPr>
          <p:cNvPr id="63" name="Group 62">
            <a:extLst>
              <a:ext uri="{FF2B5EF4-FFF2-40B4-BE49-F238E27FC236}">
                <a16:creationId xmlns:a16="http://schemas.microsoft.com/office/drawing/2014/main" id="{DFA95576-2DFD-4C91-9869-D4447AA91E76}"/>
              </a:ext>
            </a:extLst>
          </p:cNvPr>
          <p:cNvGrpSpPr/>
          <p:nvPr/>
        </p:nvGrpSpPr>
        <p:grpSpPr>
          <a:xfrm>
            <a:off x="797559" y="4303134"/>
            <a:ext cx="274320" cy="274320"/>
            <a:chOff x="158808" y="1875085"/>
            <a:chExt cx="274320" cy="274320"/>
          </a:xfrm>
        </p:grpSpPr>
        <p:sp>
          <p:nvSpPr>
            <p:cNvPr id="65" name="Oval 64">
              <a:extLst>
                <a:ext uri="{FF2B5EF4-FFF2-40B4-BE49-F238E27FC236}">
                  <a16:creationId xmlns:a16="http://schemas.microsoft.com/office/drawing/2014/main" id="{70FA85F0-EC60-4F39-80BD-B35A5EE452A1}"/>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6" name="TextBox 65">
              <a:extLst>
                <a:ext uri="{FF2B5EF4-FFF2-40B4-BE49-F238E27FC236}">
                  <a16:creationId xmlns:a16="http://schemas.microsoft.com/office/drawing/2014/main" id="{95C07DDC-EBB7-46D9-A850-F7AE293099E6}"/>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3</a:t>
              </a:r>
            </a:p>
          </p:txBody>
        </p:sp>
      </p:grpSp>
      <p:grpSp>
        <p:nvGrpSpPr>
          <p:cNvPr id="121" name="Group 120">
            <a:extLst>
              <a:ext uri="{FF2B5EF4-FFF2-40B4-BE49-F238E27FC236}">
                <a16:creationId xmlns:a16="http://schemas.microsoft.com/office/drawing/2014/main" id="{B779656E-FBE6-4795-9566-BFD46E83C897}"/>
              </a:ext>
            </a:extLst>
          </p:cNvPr>
          <p:cNvGrpSpPr/>
          <p:nvPr/>
        </p:nvGrpSpPr>
        <p:grpSpPr>
          <a:xfrm>
            <a:off x="1367012" y="3388436"/>
            <a:ext cx="1646350" cy="547112"/>
            <a:chOff x="1367012" y="3388436"/>
            <a:chExt cx="1646350" cy="547112"/>
          </a:xfrm>
        </p:grpSpPr>
        <p:cxnSp>
          <p:nvCxnSpPr>
            <p:cNvPr id="20" name="Straight Arrow Connector 19">
              <a:extLst>
                <a:ext uri="{FF2B5EF4-FFF2-40B4-BE49-F238E27FC236}">
                  <a16:creationId xmlns:a16="http://schemas.microsoft.com/office/drawing/2014/main" id="{E8B4B765-B191-4B96-B343-1C6C7E010435}"/>
                </a:ext>
              </a:extLst>
            </p:cNvPr>
            <p:cNvCxnSpPr>
              <a:cxnSpLocks/>
              <a:stCxn id="22" idx="2"/>
              <a:endCxn id="26" idx="0"/>
            </p:cNvCxnSpPr>
            <p:nvPr/>
          </p:nvCxnSpPr>
          <p:spPr>
            <a:xfrm>
              <a:off x="1789897" y="3388436"/>
              <a:ext cx="0" cy="547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883BD35-6005-4A39-B108-C1CFAAA0E902}"/>
                </a:ext>
              </a:extLst>
            </p:cNvPr>
            <p:cNvSpPr txBox="1"/>
            <p:nvPr/>
          </p:nvSpPr>
          <p:spPr>
            <a:xfrm>
              <a:off x="1884142" y="3505231"/>
              <a:ext cx="1129220"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Call recorder bot</a:t>
              </a:r>
            </a:p>
          </p:txBody>
        </p:sp>
        <p:grpSp>
          <p:nvGrpSpPr>
            <p:cNvPr id="67" name="Group 66">
              <a:extLst>
                <a:ext uri="{FF2B5EF4-FFF2-40B4-BE49-F238E27FC236}">
                  <a16:creationId xmlns:a16="http://schemas.microsoft.com/office/drawing/2014/main" id="{35EF8584-76AF-4119-AF9F-BE7AEDE10885}"/>
                </a:ext>
              </a:extLst>
            </p:cNvPr>
            <p:cNvGrpSpPr/>
            <p:nvPr/>
          </p:nvGrpSpPr>
          <p:grpSpPr>
            <a:xfrm>
              <a:off x="1367012" y="3505231"/>
              <a:ext cx="274320" cy="274320"/>
              <a:chOff x="158808" y="1875085"/>
              <a:chExt cx="274320" cy="274320"/>
            </a:xfrm>
          </p:grpSpPr>
          <p:sp>
            <p:nvSpPr>
              <p:cNvPr id="68" name="Oval 67">
                <a:extLst>
                  <a:ext uri="{FF2B5EF4-FFF2-40B4-BE49-F238E27FC236}">
                    <a16:creationId xmlns:a16="http://schemas.microsoft.com/office/drawing/2014/main" id="{B0AFBC9B-31F8-4493-B066-81EF7735DB9E}"/>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9" name="TextBox 68">
                <a:extLst>
                  <a:ext uri="{FF2B5EF4-FFF2-40B4-BE49-F238E27FC236}">
                    <a16:creationId xmlns:a16="http://schemas.microsoft.com/office/drawing/2014/main" id="{8D8542C4-F05F-4B7E-8E61-010479DF7235}"/>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2</a:t>
                </a:r>
              </a:p>
            </p:txBody>
          </p:sp>
        </p:grpSp>
      </p:grpSp>
      <p:grpSp>
        <p:nvGrpSpPr>
          <p:cNvPr id="70" name="Group 69">
            <a:extLst>
              <a:ext uri="{FF2B5EF4-FFF2-40B4-BE49-F238E27FC236}">
                <a16:creationId xmlns:a16="http://schemas.microsoft.com/office/drawing/2014/main" id="{26FA5191-C24A-43D4-97D6-8DE0920B49D9}"/>
              </a:ext>
            </a:extLst>
          </p:cNvPr>
          <p:cNvGrpSpPr/>
          <p:nvPr/>
        </p:nvGrpSpPr>
        <p:grpSpPr>
          <a:xfrm>
            <a:off x="7070273" y="1261059"/>
            <a:ext cx="1970708" cy="274320"/>
            <a:chOff x="8815309" y="1442512"/>
            <a:chExt cx="1970708" cy="274320"/>
          </a:xfrm>
        </p:grpSpPr>
        <p:sp>
          <p:nvSpPr>
            <p:cNvPr id="71" name="TextBox 70">
              <a:extLst>
                <a:ext uri="{FF2B5EF4-FFF2-40B4-BE49-F238E27FC236}">
                  <a16:creationId xmlns:a16="http://schemas.microsoft.com/office/drawing/2014/main" id="{1671D75B-2CD2-47C1-99BB-BFB5F4A647A8}"/>
                </a:ext>
              </a:extLst>
            </p:cNvPr>
            <p:cNvSpPr txBox="1"/>
            <p:nvPr/>
          </p:nvSpPr>
          <p:spPr>
            <a:xfrm>
              <a:off x="9134475" y="1466272"/>
              <a:ext cx="1651542"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User starts recording</a:t>
              </a:r>
            </a:p>
          </p:txBody>
        </p:sp>
        <p:sp>
          <p:nvSpPr>
            <p:cNvPr id="72" name="Oval 71">
              <a:extLst>
                <a:ext uri="{FF2B5EF4-FFF2-40B4-BE49-F238E27FC236}">
                  <a16:creationId xmlns:a16="http://schemas.microsoft.com/office/drawing/2014/main" id="{3873A21A-A2F9-437C-BD73-49AEEC551F32}"/>
                </a:ext>
              </a:extLst>
            </p:cNvPr>
            <p:cNvSpPr/>
            <p:nvPr/>
          </p:nvSpPr>
          <p:spPr bwMode="auto">
            <a:xfrm>
              <a:off x="8815309" y="144251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73" name="TextBox 72">
              <a:extLst>
                <a:ext uri="{FF2B5EF4-FFF2-40B4-BE49-F238E27FC236}">
                  <a16:creationId xmlns:a16="http://schemas.microsoft.com/office/drawing/2014/main" id="{4A9FDC93-5FBC-4731-A9C4-933F7D5DF087}"/>
                </a:ext>
              </a:extLst>
            </p:cNvPr>
            <p:cNvSpPr txBox="1"/>
            <p:nvPr/>
          </p:nvSpPr>
          <p:spPr>
            <a:xfrm>
              <a:off x="8932825" y="1487339"/>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1</a:t>
              </a:r>
            </a:p>
          </p:txBody>
        </p:sp>
      </p:grpSp>
      <p:grpSp>
        <p:nvGrpSpPr>
          <p:cNvPr id="74" name="Group 73">
            <a:extLst>
              <a:ext uri="{FF2B5EF4-FFF2-40B4-BE49-F238E27FC236}">
                <a16:creationId xmlns:a16="http://schemas.microsoft.com/office/drawing/2014/main" id="{1313AEED-2D3B-4E53-A217-440A3C285C34}"/>
              </a:ext>
            </a:extLst>
          </p:cNvPr>
          <p:cNvGrpSpPr/>
          <p:nvPr/>
        </p:nvGrpSpPr>
        <p:grpSpPr>
          <a:xfrm>
            <a:off x="7070273" y="1638987"/>
            <a:ext cx="2277265" cy="274320"/>
            <a:chOff x="8815309" y="1820440"/>
            <a:chExt cx="2277265" cy="274320"/>
          </a:xfrm>
        </p:grpSpPr>
        <p:sp>
          <p:nvSpPr>
            <p:cNvPr id="75" name="TextBox 74">
              <a:extLst>
                <a:ext uri="{FF2B5EF4-FFF2-40B4-BE49-F238E27FC236}">
                  <a16:creationId xmlns:a16="http://schemas.microsoft.com/office/drawing/2014/main" id="{C2DA7A2D-B683-452B-8ABA-4E48896DF95B}"/>
                </a:ext>
              </a:extLst>
            </p:cNvPr>
            <p:cNvSpPr txBox="1"/>
            <p:nvPr/>
          </p:nvSpPr>
          <p:spPr>
            <a:xfrm>
              <a:off x="9134474" y="1843745"/>
              <a:ext cx="1958100"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Recorder is added to call</a:t>
              </a:r>
            </a:p>
          </p:txBody>
        </p:sp>
        <p:sp>
          <p:nvSpPr>
            <p:cNvPr id="76" name="Oval 75">
              <a:extLst>
                <a:ext uri="{FF2B5EF4-FFF2-40B4-BE49-F238E27FC236}">
                  <a16:creationId xmlns:a16="http://schemas.microsoft.com/office/drawing/2014/main" id="{EA41B8EA-DCAD-4EC3-A427-C638E9B1B167}"/>
                </a:ext>
              </a:extLst>
            </p:cNvPr>
            <p:cNvSpPr/>
            <p:nvPr/>
          </p:nvSpPr>
          <p:spPr bwMode="auto">
            <a:xfrm>
              <a:off x="8815309" y="1820440"/>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77" name="TextBox 76">
              <a:extLst>
                <a:ext uri="{FF2B5EF4-FFF2-40B4-BE49-F238E27FC236}">
                  <a16:creationId xmlns:a16="http://schemas.microsoft.com/office/drawing/2014/main" id="{5F13672D-34ED-473C-A051-828BDFABE543}"/>
                </a:ext>
              </a:extLst>
            </p:cNvPr>
            <p:cNvSpPr txBox="1"/>
            <p:nvPr/>
          </p:nvSpPr>
          <p:spPr>
            <a:xfrm>
              <a:off x="8932825" y="1874523"/>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2</a:t>
              </a:r>
            </a:p>
          </p:txBody>
        </p:sp>
      </p:grpSp>
      <p:grpSp>
        <p:nvGrpSpPr>
          <p:cNvPr id="78" name="Group 77">
            <a:extLst>
              <a:ext uri="{FF2B5EF4-FFF2-40B4-BE49-F238E27FC236}">
                <a16:creationId xmlns:a16="http://schemas.microsoft.com/office/drawing/2014/main" id="{5385FE6B-BBFB-40FC-BDBE-76A8B94E1BE7}"/>
              </a:ext>
            </a:extLst>
          </p:cNvPr>
          <p:cNvGrpSpPr/>
          <p:nvPr/>
        </p:nvGrpSpPr>
        <p:grpSpPr>
          <a:xfrm>
            <a:off x="7070273" y="2014699"/>
            <a:ext cx="3186040" cy="274320"/>
            <a:chOff x="8815309" y="2196152"/>
            <a:chExt cx="3186040" cy="274320"/>
          </a:xfrm>
        </p:grpSpPr>
        <p:sp>
          <p:nvSpPr>
            <p:cNvPr id="79" name="TextBox 78">
              <a:extLst>
                <a:ext uri="{FF2B5EF4-FFF2-40B4-BE49-F238E27FC236}">
                  <a16:creationId xmlns:a16="http://schemas.microsoft.com/office/drawing/2014/main" id="{0672648F-0E2C-4282-B982-22A83A202ED0}"/>
                </a:ext>
              </a:extLst>
            </p:cNvPr>
            <p:cNvSpPr txBox="1"/>
            <p:nvPr/>
          </p:nvSpPr>
          <p:spPr>
            <a:xfrm>
              <a:off x="9134474" y="2210201"/>
              <a:ext cx="2866875"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Recorder (Azure service) records call</a:t>
              </a:r>
            </a:p>
          </p:txBody>
        </p:sp>
        <p:sp>
          <p:nvSpPr>
            <p:cNvPr id="80" name="Oval 79">
              <a:extLst>
                <a:ext uri="{FF2B5EF4-FFF2-40B4-BE49-F238E27FC236}">
                  <a16:creationId xmlns:a16="http://schemas.microsoft.com/office/drawing/2014/main" id="{67ACFA4B-84CF-4E2F-95C2-1A6E5A2506C8}"/>
                </a:ext>
              </a:extLst>
            </p:cNvPr>
            <p:cNvSpPr/>
            <p:nvPr/>
          </p:nvSpPr>
          <p:spPr bwMode="auto">
            <a:xfrm>
              <a:off x="8815309" y="2196152"/>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81" name="TextBox 80">
              <a:extLst>
                <a:ext uri="{FF2B5EF4-FFF2-40B4-BE49-F238E27FC236}">
                  <a16:creationId xmlns:a16="http://schemas.microsoft.com/office/drawing/2014/main" id="{0D3071BD-3BDF-4729-A508-6AEFBF550B67}"/>
                </a:ext>
              </a:extLst>
            </p:cNvPr>
            <p:cNvSpPr txBox="1"/>
            <p:nvPr/>
          </p:nvSpPr>
          <p:spPr>
            <a:xfrm>
              <a:off x="8932825" y="2240979"/>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3</a:t>
              </a:r>
            </a:p>
          </p:txBody>
        </p:sp>
      </p:grpSp>
      <p:grpSp>
        <p:nvGrpSpPr>
          <p:cNvPr id="82" name="Group 81">
            <a:extLst>
              <a:ext uri="{FF2B5EF4-FFF2-40B4-BE49-F238E27FC236}">
                <a16:creationId xmlns:a16="http://schemas.microsoft.com/office/drawing/2014/main" id="{0E68B902-4E4A-4944-AC2F-EE873F9971DE}"/>
              </a:ext>
            </a:extLst>
          </p:cNvPr>
          <p:cNvGrpSpPr/>
          <p:nvPr/>
        </p:nvGrpSpPr>
        <p:grpSpPr>
          <a:xfrm>
            <a:off x="7070273" y="2376382"/>
            <a:ext cx="3284720" cy="274320"/>
            <a:chOff x="8815309" y="2557835"/>
            <a:chExt cx="3284720" cy="274320"/>
          </a:xfrm>
        </p:grpSpPr>
        <p:sp>
          <p:nvSpPr>
            <p:cNvPr id="83" name="TextBox 82">
              <a:extLst>
                <a:ext uri="{FF2B5EF4-FFF2-40B4-BE49-F238E27FC236}">
                  <a16:creationId xmlns:a16="http://schemas.microsoft.com/office/drawing/2014/main" id="{56590325-7B81-4DFF-8304-1AB786E79265}"/>
                </a:ext>
              </a:extLst>
            </p:cNvPr>
            <p:cNvSpPr txBox="1"/>
            <p:nvPr/>
          </p:nvSpPr>
          <p:spPr>
            <a:xfrm>
              <a:off x="9134474" y="2576657"/>
              <a:ext cx="2965555"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Recorder sends data to media service</a:t>
              </a:r>
            </a:p>
          </p:txBody>
        </p:sp>
        <p:sp>
          <p:nvSpPr>
            <p:cNvPr id="84" name="Oval 83">
              <a:extLst>
                <a:ext uri="{FF2B5EF4-FFF2-40B4-BE49-F238E27FC236}">
                  <a16:creationId xmlns:a16="http://schemas.microsoft.com/office/drawing/2014/main" id="{B3ECC2BB-3280-407E-B221-4F6E872202EC}"/>
                </a:ext>
              </a:extLst>
            </p:cNvPr>
            <p:cNvSpPr/>
            <p:nvPr/>
          </p:nvSpPr>
          <p:spPr bwMode="auto">
            <a:xfrm>
              <a:off x="8815309" y="255783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85" name="TextBox 84">
              <a:extLst>
                <a:ext uri="{FF2B5EF4-FFF2-40B4-BE49-F238E27FC236}">
                  <a16:creationId xmlns:a16="http://schemas.microsoft.com/office/drawing/2014/main" id="{835C1BDB-BA16-408A-83D0-5823C6B4D3D4}"/>
                </a:ext>
              </a:extLst>
            </p:cNvPr>
            <p:cNvSpPr txBox="1"/>
            <p:nvPr/>
          </p:nvSpPr>
          <p:spPr>
            <a:xfrm>
              <a:off x="8932825" y="260266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4</a:t>
              </a:r>
            </a:p>
          </p:txBody>
        </p:sp>
      </p:grpSp>
      <p:grpSp>
        <p:nvGrpSpPr>
          <p:cNvPr id="86" name="Group 85">
            <a:extLst>
              <a:ext uri="{FF2B5EF4-FFF2-40B4-BE49-F238E27FC236}">
                <a16:creationId xmlns:a16="http://schemas.microsoft.com/office/drawing/2014/main" id="{916EA867-81C6-4392-9A31-E59EF3372C68}"/>
              </a:ext>
            </a:extLst>
          </p:cNvPr>
          <p:cNvGrpSpPr/>
          <p:nvPr/>
        </p:nvGrpSpPr>
        <p:grpSpPr>
          <a:xfrm>
            <a:off x="7070273" y="2662507"/>
            <a:ext cx="4940908" cy="430887"/>
            <a:chOff x="8815309" y="2843960"/>
            <a:chExt cx="4940908" cy="430887"/>
          </a:xfrm>
        </p:grpSpPr>
        <p:sp>
          <p:nvSpPr>
            <p:cNvPr id="87" name="TextBox 86">
              <a:extLst>
                <a:ext uri="{FF2B5EF4-FFF2-40B4-BE49-F238E27FC236}">
                  <a16:creationId xmlns:a16="http://schemas.microsoft.com/office/drawing/2014/main" id="{CD6D8CF8-702D-4287-9348-FDD47EF05D22}"/>
                </a:ext>
              </a:extLst>
            </p:cNvPr>
            <p:cNvSpPr txBox="1"/>
            <p:nvPr/>
          </p:nvSpPr>
          <p:spPr>
            <a:xfrm>
              <a:off x="9134474" y="2843960"/>
              <a:ext cx="462174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a:ea typeface="+mn-ea"/>
                  <a:cs typeface="+mn-cs"/>
                </a:rPr>
                <a:t>Media service transcodes video and uploads to Microsoft Stream</a:t>
              </a:r>
            </a:p>
          </p:txBody>
        </p:sp>
        <p:sp>
          <p:nvSpPr>
            <p:cNvPr id="88" name="Oval 87">
              <a:extLst>
                <a:ext uri="{FF2B5EF4-FFF2-40B4-BE49-F238E27FC236}">
                  <a16:creationId xmlns:a16="http://schemas.microsoft.com/office/drawing/2014/main" id="{4D8B346A-C67B-464F-BC30-6B1307F6A6C0}"/>
                </a:ext>
              </a:extLst>
            </p:cNvPr>
            <p:cNvSpPr/>
            <p:nvPr/>
          </p:nvSpPr>
          <p:spPr bwMode="auto">
            <a:xfrm>
              <a:off x="8815309" y="2929064"/>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89" name="TextBox 88">
              <a:extLst>
                <a:ext uri="{FF2B5EF4-FFF2-40B4-BE49-F238E27FC236}">
                  <a16:creationId xmlns:a16="http://schemas.microsoft.com/office/drawing/2014/main" id="{5C829B69-6CD0-4316-8B78-0F4DDA96B789}"/>
                </a:ext>
              </a:extLst>
            </p:cNvPr>
            <p:cNvSpPr txBox="1"/>
            <p:nvPr/>
          </p:nvSpPr>
          <p:spPr>
            <a:xfrm>
              <a:off x="8932825" y="2973891"/>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5</a:t>
              </a:r>
            </a:p>
          </p:txBody>
        </p:sp>
      </p:grpSp>
      <p:grpSp>
        <p:nvGrpSpPr>
          <p:cNvPr id="90" name="Group 89">
            <a:extLst>
              <a:ext uri="{FF2B5EF4-FFF2-40B4-BE49-F238E27FC236}">
                <a16:creationId xmlns:a16="http://schemas.microsoft.com/office/drawing/2014/main" id="{53133E8F-7D12-446D-B50F-27D7B92AE183}"/>
              </a:ext>
            </a:extLst>
          </p:cNvPr>
          <p:cNvGrpSpPr/>
          <p:nvPr/>
        </p:nvGrpSpPr>
        <p:grpSpPr>
          <a:xfrm>
            <a:off x="7070273" y="3120567"/>
            <a:ext cx="4013381" cy="274320"/>
            <a:chOff x="8815309" y="3279986"/>
            <a:chExt cx="4013381" cy="274320"/>
          </a:xfrm>
        </p:grpSpPr>
        <p:sp>
          <p:nvSpPr>
            <p:cNvPr id="91" name="TextBox 90">
              <a:extLst>
                <a:ext uri="{FF2B5EF4-FFF2-40B4-BE49-F238E27FC236}">
                  <a16:creationId xmlns:a16="http://schemas.microsoft.com/office/drawing/2014/main" id="{8398218B-1537-470E-8302-B0F8E331264F}"/>
                </a:ext>
              </a:extLst>
            </p:cNvPr>
            <p:cNvSpPr txBox="1"/>
            <p:nvPr/>
          </p:nvSpPr>
          <p:spPr>
            <a:xfrm>
              <a:off x="9134474" y="3309568"/>
              <a:ext cx="3694216"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Recorder sends message with link to recording</a:t>
              </a:r>
            </a:p>
          </p:txBody>
        </p:sp>
        <p:sp>
          <p:nvSpPr>
            <p:cNvPr id="92" name="Oval 91">
              <a:extLst>
                <a:ext uri="{FF2B5EF4-FFF2-40B4-BE49-F238E27FC236}">
                  <a16:creationId xmlns:a16="http://schemas.microsoft.com/office/drawing/2014/main" id="{CB87CCD4-5CAD-41AD-BB9F-FE32A9EBAE82}"/>
                </a:ext>
              </a:extLst>
            </p:cNvPr>
            <p:cNvSpPr/>
            <p:nvPr/>
          </p:nvSpPr>
          <p:spPr bwMode="auto">
            <a:xfrm>
              <a:off x="8815309" y="3279986"/>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93" name="TextBox 92">
              <a:extLst>
                <a:ext uri="{FF2B5EF4-FFF2-40B4-BE49-F238E27FC236}">
                  <a16:creationId xmlns:a16="http://schemas.microsoft.com/office/drawing/2014/main" id="{86BE6D1D-A66A-4855-8546-B849D46976FB}"/>
                </a:ext>
              </a:extLst>
            </p:cNvPr>
            <p:cNvSpPr txBox="1"/>
            <p:nvPr/>
          </p:nvSpPr>
          <p:spPr>
            <a:xfrm>
              <a:off x="8932825" y="3324813"/>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6</a:t>
              </a:r>
            </a:p>
          </p:txBody>
        </p:sp>
      </p:grpSp>
      <p:grpSp>
        <p:nvGrpSpPr>
          <p:cNvPr id="94" name="Group 93">
            <a:extLst>
              <a:ext uri="{FF2B5EF4-FFF2-40B4-BE49-F238E27FC236}">
                <a16:creationId xmlns:a16="http://schemas.microsoft.com/office/drawing/2014/main" id="{DE8B3B89-DC29-45B2-8F5B-CFD6D26A30B8}"/>
              </a:ext>
            </a:extLst>
          </p:cNvPr>
          <p:cNvGrpSpPr/>
          <p:nvPr/>
        </p:nvGrpSpPr>
        <p:grpSpPr>
          <a:xfrm>
            <a:off x="7070273" y="3515231"/>
            <a:ext cx="3021636" cy="274320"/>
            <a:chOff x="8815309" y="3279986"/>
            <a:chExt cx="3021636" cy="274320"/>
          </a:xfrm>
        </p:grpSpPr>
        <p:sp>
          <p:nvSpPr>
            <p:cNvPr id="95" name="TextBox 94">
              <a:extLst>
                <a:ext uri="{FF2B5EF4-FFF2-40B4-BE49-F238E27FC236}">
                  <a16:creationId xmlns:a16="http://schemas.microsoft.com/office/drawing/2014/main" id="{84D10D97-EEB4-4A5C-A4E7-DA0401AC519A}"/>
                </a:ext>
              </a:extLst>
            </p:cNvPr>
            <p:cNvSpPr txBox="1"/>
            <p:nvPr/>
          </p:nvSpPr>
          <p:spPr>
            <a:xfrm>
              <a:off x="9134474" y="3309568"/>
              <a:ext cx="2702471"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User(s) receive message on client</a:t>
              </a:r>
            </a:p>
          </p:txBody>
        </p:sp>
        <p:sp>
          <p:nvSpPr>
            <p:cNvPr id="96" name="Oval 95">
              <a:extLst>
                <a:ext uri="{FF2B5EF4-FFF2-40B4-BE49-F238E27FC236}">
                  <a16:creationId xmlns:a16="http://schemas.microsoft.com/office/drawing/2014/main" id="{4E2F1D53-5548-4464-85BD-6CB3B8A22B84}"/>
                </a:ext>
              </a:extLst>
            </p:cNvPr>
            <p:cNvSpPr/>
            <p:nvPr/>
          </p:nvSpPr>
          <p:spPr bwMode="auto">
            <a:xfrm>
              <a:off x="8815309" y="3279986"/>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97" name="TextBox 96">
              <a:extLst>
                <a:ext uri="{FF2B5EF4-FFF2-40B4-BE49-F238E27FC236}">
                  <a16:creationId xmlns:a16="http://schemas.microsoft.com/office/drawing/2014/main" id="{CC2FEB17-6FAE-4079-B7A8-99C02589FCFB}"/>
                </a:ext>
              </a:extLst>
            </p:cNvPr>
            <p:cNvSpPr txBox="1"/>
            <p:nvPr/>
          </p:nvSpPr>
          <p:spPr>
            <a:xfrm>
              <a:off x="8932825" y="3324813"/>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7</a:t>
              </a:r>
            </a:p>
          </p:txBody>
        </p:sp>
      </p:grpSp>
      <p:grpSp>
        <p:nvGrpSpPr>
          <p:cNvPr id="98" name="Group 97">
            <a:extLst>
              <a:ext uri="{FF2B5EF4-FFF2-40B4-BE49-F238E27FC236}">
                <a16:creationId xmlns:a16="http://schemas.microsoft.com/office/drawing/2014/main" id="{008888E4-2985-4D55-AEB8-29C16D212CE0}"/>
              </a:ext>
            </a:extLst>
          </p:cNvPr>
          <p:cNvGrpSpPr/>
          <p:nvPr/>
        </p:nvGrpSpPr>
        <p:grpSpPr>
          <a:xfrm>
            <a:off x="7077092" y="3924354"/>
            <a:ext cx="2642814" cy="274320"/>
            <a:chOff x="8815309" y="3279986"/>
            <a:chExt cx="2642814" cy="274320"/>
          </a:xfrm>
        </p:grpSpPr>
        <p:sp>
          <p:nvSpPr>
            <p:cNvPr id="99" name="TextBox 98">
              <a:extLst>
                <a:ext uri="{FF2B5EF4-FFF2-40B4-BE49-F238E27FC236}">
                  <a16:creationId xmlns:a16="http://schemas.microsoft.com/office/drawing/2014/main" id="{87B5F1C1-9CB5-42D7-B129-93480AEEA8C3}"/>
                </a:ext>
              </a:extLst>
            </p:cNvPr>
            <p:cNvSpPr txBox="1"/>
            <p:nvPr/>
          </p:nvSpPr>
          <p:spPr>
            <a:xfrm>
              <a:off x="9134474" y="3309568"/>
              <a:ext cx="232364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User(s) stream the recording</a:t>
              </a:r>
            </a:p>
          </p:txBody>
        </p:sp>
        <p:sp>
          <p:nvSpPr>
            <p:cNvPr id="100" name="Oval 99">
              <a:extLst>
                <a:ext uri="{FF2B5EF4-FFF2-40B4-BE49-F238E27FC236}">
                  <a16:creationId xmlns:a16="http://schemas.microsoft.com/office/drawing/2014/main" id="{5FA3A6D8-6823-4C58-9D5F-CEE8A2FCC1DD}"/>
                </a:ext>
              </a:extLst>
            </p:cNvPr>
            <p:cNvSpPr/>
            <p:nvPr/>
          </p:nvSpPr>
          <p:spPr bwMode="auto">
            <a:xfrm>
              <a:off x="8815309" y="3279986"/>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01" name="TextBox 100">
              <a:extLst>
                <a:ext uri="{FF2B5EF4-FFF2-40B4-BE49-F238E27FC236}">
                  <a16:creationId xmlns:a16="http://schemas.microsoft.com/office/drawing/2014/main" id="{F625E990-3065-47B5-85C1-C457E97CFB60}"/>
                </a:ext>
              </a:extLst>
            </p:cNvPr>
            <p:cNvSpPr txBox="1"/>
            <p:nvPr/>
          </p:nvSpPr>
          <p:spPr>
            <a:xfrm>
              <a:off x="8932825" y="3324813"/>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8</a:t>
              </a:r>
            </a:p>
          </p:txBody>
        </p:sp>
      </p:grpSp>
      <p:sp>
        <p:nvSpPr>
          <p:cNvPr id="102" name="Rounded Rectangle 15">
            <a:extLst>
              <a:ext uri="{FF2B5EF4-FFF2-40B4-BE49-F238E27FC236}">
                <a16:creationId xmlns:a16="http://schemas.microsoft.com/office/drawing/2014/main" id="{902DFF40-9BF8-4679-A499-A5904AB749E2}"/>
              </a:ext>
            </a:extLst>
          </p:cNvPr>
          <p:cNvSpPr/>
          <p:nvPr/>
        </p:nvSpPr>
        <p:spPr>
          <a:xfrm>
            <a:off x="2899284" y="1280119"/>
            <a:ext cx="3196703" cy="640080"/>
          </a:xfrm>
          <a:prstGeom prst="roundRect">
            <a:avLst>
              <a:gd name="adj" fmla="val 0"/>
            </a:avLst>
          </a:prstGeom>
          <a:solidFill>
            <a:srgbClr val="46477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EFED"/>
                </a:solidFill>
                <a:effectLst/>
                <a:uLnTx/>
                <a:uFillTx/>
                <a:latin typeface="Segoe UI"/>
                <a:ea typeface="+mn-ea"/>
                <a:cs typeface="+mn-cs"/>
              </a:rPr>
              <a:t>Teams Client</a:t>
            </a:r>
          </a:p>
        </p:txBody>
      </p:sp>
      <p:sp>
        <p:nvSpPr>
          <p:cNvPr id="103" name="TextBox 102">
            <a:extLst>
              <a:ext uri="{FF2B5EF4-FFF2-40B4-BE49-F238E27FC236}">
                <a16:creationId xmlns:a16="http://schemas.microsoft.com/office/drawing/2014/main" id="{0D3DA742-E717-4A5B-A3D4-5DDC6C80DB8E}"/>
              </a:ext>
            </a:extLst>
          </p:cNvPr>
          <p:cNvSpPr txBox="1"/>
          <p:nvPr/>
        </p:nvSpPr>
        <p:spPr>
          <a:xfrm>
            <a:off x="1139515" y="1080176"/>
            <a:ext cx="52257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83B01"/>
                </a:solidFill>
                <a:effectLst/>
                <a:uLnTx/>
                <a:uFillTx/>
                <a:latin typeface="Segoe UI"/>
                <a:ea typeface="+mn-ea"/>
                <a:cs typeface="+mn-cs"/>
              </a:rPr>
              <a:t>User A</a:t>
            </a:r>
          </a:p>
        </p:txBody>
      </p:sp>
      <p:sp>
        <p:nvSpPr>
          <p:cNvPr id="104" name="TextBox 103">
            <a:extLst>
              <a:ext uri="{FF2B5EF4-FFF2-40B4-BE49-F238E27FC236}">
                <a16:creationId xmlns:a16="http://schemas.microsoft.com/office/drawing/2014/main" id="{3BB38B92-EF67-43D8-BA57-CAD1118BBD9B}"/>
              </a:ext>
            </a:extLst>
          </p:cNvPr>
          <p:cNvSpPr txBox="1"/>
          <p:nvPr/>
        </p:nvSpPr>
        <p:spPr>
          <a:xfrm>
            <a:off x="2899284" y="1080176"/>
            <a:ext cx="522579" cy="215444"/>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83B01"/>
                </a:solidFill>
                <a:effectLst/>
                <a:uLnTx/>
                <a:uFillTx/>
                <a:latin typeface="Segoe UI"/>
                <a:ea typeface="+mn-ea"/>
                <a:cs typeface="+mn-cs"/>
              </a:rPr>
              <a:t>User B</a:t>
            </a:r>
          </a:p>
        </p:txBody>
      </p:sp>
      <p:grpSp>
        <p:nvGrpSpPr>
          <p:cNvPr id="122" name="Group 121">
            <a:extLst>
              <a:ext uri="{FF2B5EF4-FFF2-40B4-BE49-F238E27FC236}">
                <a16:creationId xmlns:a16="http://schemas.microsoft.com/office/drawing/2014/main" id="{98E265B1-73A7-4B1E-9D4B-3689BA3F712F}"/>
              </a:ext>
            </a:extLst>
          </p:cNvPr>
          <p:cNvGrpSpPr/>
          <p:nvPr/>
        </p:nvGrpSpPr>
        <p:grpSpPr>
          <a:xfrm>
            <a:off x="1374932" y="4849948"/>
            <a:ext cx="949652" cy="547112"/>
            <a:chOff x="1374932" y="4849948"/>
            <a:chExt cx="949652" cy="547112"/>
          </a:xfrm>
        </p:grpSpPr>
        <p:cxnSp>
          <p:nvCxnSpPr>
            <p:cNvPr id="32" name="Straight Arrow Connector 31">
              <a:extLst>
                <a:ext uri="{FF2B5EF4-FFF2-40B4-BE49-F238E27FC236}">
                  <a16:creationId xmlns:a16="http://schemas.microsoft.com/office/drawing/2014/main" id="{DFA2C10D-3826-47FB-A6FD-4EC436ECB1B7}"/>
                </a:ext>
              </a:extLst>
            </p:cNvPr>
            <p:cNvCxnSpPr>
              <a:stCxn id="26" idx="2"/>
              <a:endCxn id="23" idx="0"/>
            </p:cNvCxnSpPr>
            <p:nvPr/>
          </p:nvCxnSpPr>
          <p:spPr>
            <a:xfrm>
              <a:off x="1789897" y="4849948"/>
              <a:ext cx="0" cy="547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D763195-83DD-46DF-860A-477BB58E24B4}"/>
                </a:ext>
              </a:extLst>
            </p:cNvPr>
            <p:cNvSpPr txBox="1"/>
            <p:nvPr/>
          </p:nvSpPr>
          <p:spPr>
            <a:xfrm>
              <a:off x="1884142" y="5039553"/>
              <a:ext cx="440442"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export</a:t>
              </a:r>
            </a:p>
          </p:txBody>
        </p:sp>
        <p:grpSp>
          <p:nvGrpSpPr>
            <p:cNvPr id="105" name="Group 104">
              <a:extLst>
                <a:ext uri="{FF2B5EF4-FFF2-40B4-BE49-F238E27FC236}">
                  <a16:creationId xmlns:a16="http://schemas.microsoft.com/office/drawing/2014/main" id="{A39DBA52-0BA9-40B5-A112-BBC9DFD523BB}"/>
                </a:ext>
              </a:extLst>
            </p:cNvPr>
            <p:cNvGrpSpPr/>
            <p:nvPr/>
          </p:nvGrpSpPr>
          <p:grpSpPr>
            <a:xfrm>
              <a:off x="1374932" y="4972368"/>
              <a:ext cx="274320" cy="274320"/>
              <a:chOff x="158808" y="1875085"/>
              <a:chExt cx="274320" cy="274320"/>
            </a:xfrm>
          </p:grpSpPr>
          <p:sp>
            <p:nvSpPr>
              <p:cNvPr id="106" name="Oval 105">
                <a:extLst>
                  <a:ext uri="{FF2B5EF4-FFF2-40B4-BE49-F238E27FC236}">
                    <a16:creationId xmlns:a16="http://schemas.microsoft.com/office/drawing/2014/main" id="{33671D07-7B3E-4581-AE94-CBB30718A3A7}"/>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07" name="TextBox 106">
                <a:extLst>
                  <a:ext uri="{FF2B5EF4-FFF2-40B4-BE49-F238E27FC236}">
                    <a16:creationId xmlns:a16="http://schemas.microsoft.com/office/drawing/2014/main" id="{0362B71C-1868-4168-84B2-889CE9C7DD93}"/>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4</a:t>
                </a:r>
              </a:p>
            </p:txBody>
          </p:sp>
        </p:grpSp>
      </p:grpSp>
      <p:grpSp>
        <p:nvGrpSpPr>
          <p:cNvPr id="123" name="Group 122">
            <a:extLst>
              <a:ext uri="{FF2B5EF4-FFF2-40B4-BE49-F238E27FC236}">
                <a16:creationId xmlns:a16="http://schemas.microsoft.com/office/drawing/2014/main" id="{3C1CE641-59CB-4D65-8F0A-84AEF0A05DE6}"/>
              </a:ext>
            </a:extLst>
          </p:cNvPr>
          <p:cNvGrpSpPr/>
          <p:nvPr/>
        </p:nvGrpSpPr>
        <p:grpSpPr>
          <a:xfrm>
            <a:off x="2475697" y="3388436"/>
            <a:ext cx="3520716" cy="2465824"/>
            <a:chOff x="2475697" y="3388436"/>
            <a:chExt cx="3520716" cy="2465824"/>
          </a:xfrm>
        </p:grpSpPr>
        <p:cxnSp>
          <p:nvCxnSpPr>
            <p:cNvPr id="34" name="Connector: Elbow 33">
              <a:extLst>
                <a:ext uri="{FF2B5EF4-FFF2-40B4-BE49-F238E27FC236}">
                  <a16:creationId xmlns:a16="http://schemas.microsoft.com/office/drawing/2014/main" id="{72AA6A44-08C4-4430-AA4C-141E2AE23DD7}"/>
                </a:ext>
              </a:extLst>
            </p:cNvPr>
            <p:cNvCxnSpPr>
              <a:stCxn id="23" idx="3"/>
              <a:endCxn id="27" idx="2"/>
            </p:cNvCxnSpPr>
            <p:nvPr/>
          </p:nvCxnSpPr>
          <p:spPr>
            <a:xfrm flipV="1">
              <a:off x="2475697" y="3388436"/>
              <a:ext cx="2899084" cy="2465824"/>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F87BE64-3757-4768-A8F7-9B42E82F3159}"/>
                </a:ext>
              </a:extLst>
            </p:cNvPr>
            <p:cNvSpPr txBox="1"/>
            <p:nvPr/>
          </p:nvSpPr>
          <p:spPr>
            <a:xfrm>
              <a:off x="5507497" y="3505231"/>
              <a:ext cx="48891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Publish</a:t>
              </a:r>
            </a:p>
          </p:txBody>
        </p:sp>
        <p:grpSp>
          <p:nvGrpSpPr>
            <p:cNvPr id="108" name="Group 107">
              <a:extLst>
                <a:ext uri="{FF2B5EF4-FFF2-40B4-BE49-F238E27FC236}">
                  <a16:creationId xmlns:a16="http://schemas.microsoft.com/office/drawing/2014/main" id="{14216CAA-362B-4FE9-A5B7-C25410FC8E02}"/>
                </a:ext>
              </a:extLst>
            </p:cNvPr>
            <p:cNvGrpSpPr/>
            <p:nvPr/>
          </p:nvGrpSpPr>
          <p:grpSpPr>
            <a:xfrm>
              <a:off x="5048276" y="3505231"/>
              <a:ext cx="274320" cy="274320"/>
              <a:chOff x="158808" y="1875085"/>
              <a:chExt cx="274320" cy="274320"/>
            </a:xfrm>
          </p:grpSpPr>
          <p:sp>
            <p:nvSpPr>
              <p:cNvPr id="109" name="Oval 108">
                <a:extLst>
                  <a:ext uri="{FF2B5EF4-FFF2-40B4-BE49-F238E27FC236}">
                    <a16:creationId xmlns:a16="http://schemas.microsoft.com/office/drawing/2014/main" id="{B6DEB8B0-8A96-400B-8CCB-8B1937161822}"/>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0" name="TextBox 109">
                <a:extLst>
                  <a:ext uri="{FF2B5EF4-FFF2-40B4-BE49-F238E27FC236}">
                    <a16:creationId xmlns:a16="http://schemas.microsoft.com/office/drawing/2014/main" id="{1D4A36BC-AD11-449E-AD15-1F378F75C4A0}"/>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5</a:t>
                </a:r>
              </a:p>
            </p:txBody>
          </p:sp>
        </p:grpSp>
      </p:grpSp>
      <p:grpSp>
        <p:nvGrpSpPr>
          <p:cNvPr id="124" name="Group 123">
            <a:extLst>
              <a:ext uri="{FF2B5EF4-FFF2-40B4-BE49-F238E27FC236}">
                <a16:creationId xmlns:a16="http://schemas.microsoft.com/office/drawing/2014/main" id="{13C5FD12-CBA1-46D4-864A-709E3F4393B4}"/>
              </a:ext>
            </a:extLst>
          </p:cNvPr>
          <p:cNvGrpSpPr/>
          <p:nvPr/>
        </p:nvGrpSpPr>
        <p:grpSpPr>
          <a:xfrm>
            <a:off x="2475697" y="3388436"/>
            <a:ext cx="2266916" cy="1004312"/>
            <a:chOff x="2475697" y="3388436"/>
            <a:chExt cx="2266916" cy="1004312"/>
          </a:xfrm>
        </p:grpSpPr>
        <p:cxnSp>
          <p:nvCxnSpPr>
            <p:cNvPr id="30" name="Connector: Elbow 29">
              <a:extLst>
                <a:ext uri="{FF2B5EF4-FFF2-40B4-BE49-F238E27FC236}">
                  <a16:creationId xmlns:a16="http://schemas.microsoft.com/office/drawing/2014/main" id="{58E13454-CBC0-44D3-A209-7FD71860F4D6}"/>
                </a:ext>
              </a:extLst>
            </p:cNvPr>
            <p:cNvCxnSpPr>
              <a:stCxn id="26" idx="3"/>
              <a:endCxn id="25" idx="2"/>
            </p:cNvCxnSpPr>
            <p:nvPr/>
          </p:nvCxnSpPr>
          <p:spPr>
            <a:xfrm flipV="1">
              <a:off x="2475697" y="3388436"/>
              <a:ext cx="1129373" cy="1004312"/>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F7634A-FD8F-423D-8163-E3F10D62D004}"/>
                </a:ext>
              </a:extLst>
            </p:cNvPr>
            <p:cNvSpPr txBox="1"/>
            <p:nvPr/>
          </p:nvSpPr>
          <p:spPr>
            <a:xfrm>
              <a:off x="3708613" y="3505231"/>
              <a:ext cx="1034000" cy="553998"/>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Post message with link to recording</a:t>
              </a:r>
            </a:p>
          </p:txBody>
        </p:sp>
        <p:grpSp>
          <p:nvGrpSpPr>
            <p:cNvPr id="111" name="Group 110">
              <a:extLst>
                <a:ext uri="{FF2B5EF4-FFF2-40B4-BE49-F238E27FC236}">
                  <a16:creationId xmlns:a16="http://schemas.microsoft.com/office/drawing/2014/main" id="{307AEEBE-95C3-4235-AD2F-B9B61C71709B}"/>
                </a:ext>
              </a:extLst>
            </p:cNvPr>
            <p:cNvGrpSpPr/>
            <p:nvPr/>
          </p:nvGrpSpPr>
          <p:grpSpPr>
            <a:xfrm>
              <a:off x="3299351" y="3505231"/>
              <a:ext cx="274320" cy="274320"/>
              <a:chOff x="158808" y="1875085"/>
              <a:chExt cx="274320" cy="274320"/>
            </a:xfrm>
          </p:grpSpPr>
          <p:sp>
            <p:nvSpPr>
              <p:cNvPr id="112" name="Oval 111">
                <a:extLst>
                  <a:ext uri="{FF2B5EF4-FFF2-40B4-BE49-F238E27FC236}">
                    <a16:creationId xmlns:a16="http://schemas.microsoft.com/office/drawing/2014/main" id="{4FDE7C8D-87C5-4C55-92CA-44058FF1DAD5}"/>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3" name="TextBox 112">
                <a:extLst>
                  <a:ext uri="{FF2B5EF4-FFF2-40B4-BE49-F238E27FC236}">
                    <a16:creationId xmlns:a16="http://schemas.microsoft.com/office/drawing/2014/main" id="{8C9CEF22-730F-43C7-AF2E-EF84F676A587}"/>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6</a:t>
                </a:r>
              </a:p>
            </p:txBody>
          </p:sp>
        </p:grpSp>
      </p:grpSp>
      <p:grpSp>
        <p:nvGrpSpPr>
          <p:cNvPr id="125" name="Group 124">
            <a:extLst>
              <a:ext uri="{FF2B5EF4-FFF2-40B4-BE49-F238E27FC236}">
                <a16:creationId xmlns:a16="http://schemas.microsoft.com/office/drawing/2014/main" id="{13B4B5D1-9B8B-40CF-B5AA-6EAF08E5490A}"/>
              </a:ext>
            </a:extLst>
          </p:cNvPr>
          <p:cNvGrpSpPr/>
          <p:nvPr/>
        </p:nvGrpSpPr>
        <p:grpSpPr>
          <a:xfrm>
            <a:off x="3312762" y="1919912"/>
            <a:ext cx="1676662" cy="554124"/>
            <a:chOff x="3312762" y="1919912"/>
            <a:chExt cx="1676662" cy="554124"/>
          </a:xfrm>
        </p:grpSpPr>
        <p:cxnSp>
          <p:nvCxnSpPr>
            <p:cNvPr id="36" name="Straight Arrow Connector 35">
              <a:extLst>
                <a:ext uri="{FF2B5EF4-FFF2-40B4-BE49-F238E27FC236}">
                  <a16:creationId xmlns:a16="http://schemas.microsoft.com/office/drawing/2014/main" id="{5FC2B83E-AD80-4F9E-BD1E-B497BE3202F9}"/>
                </a:ext>
              </a:extLst>
            </p:cNvPr>
            <p:cNvCxnSpPr>
              <a:cxnSpLocks/>
              <a:stCxn id="25" idx="0"/>
            </p:cNvCxnSpPr>
            <p:nvPr/>
          </p:nvCxnSpPr>
          <p:spPr>
            <a:xfrm flipH="1" flipV="1">
              <a:off x="3605069" y="1919912"/>
              <a:ext cx="1" cy="55412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3D8C059-5EE2-40CF-9168-9BB2933A6F96}"/>
                </a:ext>
              </a:extLst>
            </p:cNvPr>
            <p:cNvSpPr txBox="1"/>
            <p:nvPr/>
          </p:nvSpPr>
          <p:spPr>
            <a:xfrm>
              <a:off x="3711445" y="2096816"/>
              <a:ext cx="1277979"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Sync recording link</a:t>
              </a:r>
            </a:p>
          </p:txBody>
        </p:sp>
        <p:grpSp>
          <p:nvGrpSpPr>
            <p:cNvPr id="114" name="Group 113">
              <a:extLst>
                <a:ext uri="{FF2B5EF4-FFF2-40B4-BE49-F238E27FC236}">
                  <a16:creationId xmlns:a16="http://schemas.microsoft.com/office/drawing/2014/main" id="{4FA38046-97E2-4B53-A8A2-D3803793FA16}"/>
                </a:ext>
              </a:extLst>
            </p:cNvPr>
            <p:cNvGrpSpPr/>
            <p:nvPr/>
          </p:nvGrpSpPr>
          <p:grpSpPr>
            <a:xfrm>
              <a:off x="3312762" y="2051989"/>
              <a:ext cx="274320" cy="274320"/>
              <a:chOff x="158808" y="1875085"/>
              <a:chExt cx="274320" cy="274320"/>
            </a:xfrm>
          </p:grpSpPr>
          <p:sp>
            <p:nvSpPr>
              <p:cNvPr id="115" name="Oval 114">
                <a:extLst>
                  <a:ext uri="{FF2B5EF4-FFF2-40B4-BE49-F238E27FC236}">
                    <a16:creationId xmlns:a16="http://schemas.microsoft.com/office/drawing/2014/main" id="{6D2EECE0-949B-4A4A-81E1-87F4C260AA26}"/>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6" name="TextBox 115">
                <a:extLst>
                  <a:ext uri="{FF2B5EF4-FFF2-40B4-BE49-F238E27FC236}">
                    <a16:creationId xmlns:a16="http://schemas.microsoft.com/office/drawing/2014/main" id="{A10395DE-5CF2-4977-AA59-5F56C4418BA3}"/>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7</a:t>
                </a:r>
              </a:p>
            </p:txBody>
          </p:sp>
        </p:grpSp>
      </p:grpSp>
      <p:grpSp>
        <p:nvGrpSpPr>
          <p:cNvPr id="126" name="Group 125">
            <a:extLst>
              <a:ext uri="{FF2B5EF4-FFF2-40B4-BE49-F238E27FC236}">
                <a16:creationId xmlns:a16="http://schemas.microsoft.com/office/drawing/2014/main" id="{8027E93C-E611-432B-9C77-ED43D30F01B6}"/>
              </a:ext>
            </a:extLst>
          </p:cNvPr>
          <p:cNvGrpSpPr/>
          <p:nvPr/>
        </p:nvGrpSpPr>
        <p:grpSpPr>
          <a:xfrm>
            <a:off x="5094375" y="1926924"/>
            <a:ext cx="1504781" cy="547112"/>
            <a:chOff x="5094375" y="1926924"/>
            <a:chExt cx="1504781" cy="547112"/>
          </a:xfrm>
        </p:grpSpPr>
        <p:cxnSp>
          <p:nvCxnSpPr>
            <p:cNvPr id="43" name="Straight Arrow Connector 42">
              <a:extLst>
                <a:ext uri="{FF2B5EF4-FFF2-40B4-BE49-F238E27FC236}">
                  <a16:creationId xmlns:a16="http://schemas.microsoft.com/office/drawing/2014/main" id="{97EC3850-2ED0-4B59-B8F2-0895BDA3EE6D}"/>
                </a:ext>
              </a:extLst>
            </p:cNvPr>
            <p:cNvCxnSpPr>
              <a:cxnSpLocks/>
              <a:stCxn id="27" idx="0"/>
            </p:cNvCxnSpPr>
            <p:nvPr/>
          </p:nvCxnSpPr>
          <p:spPr>
            <a:xfrm flipV="1">
              <a:off x="5374781" y="1926924"/>
              <a:ext cx="0" cy="547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F5720EA-E64E-4044-862F-BAB469E0630E}"/>
                </a:ext>
              </a:extLst>
            </p:cNvPr>
            <p:cNvSpPr txBox="1"/>
            <p:nvPr/>
          </p:nvSpPr>
          <p:spPr>
            <a:xfrm>
              <a:off x="5436850" y="2096816"/>
              <a:ext cx="116230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Stream recording</a:t>
              </a:r>
            </a:p>
          </p:txBody>
        </p:sp>
        <p:grpSp>
          <p:nvGrpSpPr>
            <p:cNvPr id="117" name="Group 116">
              <a:extLst>
                <a:ext uri="{FF2B5EF4-FFF2-40B4-BE49-F238E27FC236}">
                  <a16:creationId xmlns:a16="http://schemas.microsoft.com/office/drawing/2014/main" id="{8255B716-7618-4D23-90D7-A3DAD8831656}"/>
                </a:ext>
              </a:extLst>
            </p:cNvPr>
            <p:cNvGrpSpPr/>
            <p:nvPr/>
          </p:nvGrpSpPr>
          <p:grpSpPr>
            <a:xfrm>
              <a:off x="5094375" y="2051989"/>
              <a:ext cx="274320" cy="274320"/>
              <a:chOff x="158808" y="1875085"/>
              <a:chExt cx="274320" cy="274320"/>
            </a:xfrm>
          </p:grpSpPr>
          <p:sp>
            <p:nvSpPr>
              <p:cNvPr id="118" name="Oval 117">
                <a:extLst>
                  <a:ext uri="{FF2B5EF4-FFF2-40B4-BE49-F238E27FC236}">
                    <a16:creationId xmlns:a16="http://schemas.microsoft.com/office/drawing/2014/main" id="{70A05A54-F91D-43C0-B1B4-511F99CAB563}"/>
                  </a:ext>
                </a:extLst>
              </p:cNvPr>
              <p:cNvSpPr/>
              <p:nvPr/>
            </p:nvSpPr>
            <p:spPr bwMode="auto">
              <a:xfrm>
                <a:off x="158808" y="1875085"/>
                <a:ext cx="274320" cy="27432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9" name="TextBox 118">
                <a:extLst>
                  <a:ext uri="{FF2B5EF4-FFF2-40B4-BE49-F238E27FC236}">
                    <a16:creationId xmlns:a16="http://schemas.microsoft.com/office/drawing/2014/main" id="{9CF6D816-D7AE-4ACA-94FE-19D2A3A5EE24}"/>
                  </a:ext>
                </a:extLst>
              </p:cNvPr>
              <p:cNvSpPr txBox="1"/>
              <p:nvPr/>
            </p:nvSpPr>
            <p:spPr>
              <a:xfrm>
                <a:off x="254290" y="1919912"/>
                <a:ext cx="83356" cy="184666"/>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8</a:t>
                </a:r>
              </a:p>
            </p:txBody>
          </p:sp>
        </p:grpSp>
      </p:grpSp>
    </p:spTree>
    <p:extLst>
      <p:ext uri="{BB962C8B-B14F-4D97-AF65-F5344CB8AC3E}">
        <p14:creationId xmlns:p14="http://schemas.microsoft.com/office/powerpoint/2010/main" val="1764955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35807"/>
            <a:ext cx="10910098" cy="498598"/>
          </a:xfrm>
        </p:spPr>
        <p:txBody>
          <a:bodyPr/>
          <a:lstStyle/>
          <a:p>
            <a:r>
              <a:rPr lang="en-US"/>
              <a:t>Calling</a:t>
            </a:r>
          </a:p>
        </p:txBody>
      </p:sp>
    </p:spTree>
    <p:extLst>
      <p:ext uri="{BB962C8B-B14F-4D97-AF65-F5344CB8AC3E}">
        <p14:creationId xmlns:p14="http://schemas.microsoft.com/office/powerpoint/2010/main" val="164780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 calling stacks</a:t>
            </a:r>
          </a:p>
        </p:txBody>
      </p:sp>
      <p:sp>
        <p:nvSpPr>
          <p:cNvPr id="52" name="Rectangle 51"/>
          <p:cNvSpPr/>
          <p:nvPr/>
        </p:nvSpPr>
        <p:spPr>
          <a:xfrm>
            <a:off x="1190545" y="2047998"/>
            <a:ext cx="2759758" cy="564650"/>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calling service</a:t>
            </a:r>
          </a:p>
        </p:txBody>
      </p:sp>
      <p:sp>
        <p:nvSpPr>
          <p:cNvPr id="53" name="Rectangle 52"/>
          <p:cNvSpPr/>
          <p:nvPr/>
        </p:nvSpPr>
        <p:spPr>
          <a:xfrm>
            <a:off x="1190545" y="1673876"/>
            <a:ext cx="2759759" cy="262587"/>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UI (HTML, CSS)</a:t>
            </a:r>
          </a:p>
        </p:txBody>
      </p:sp>
      <p:cxnSp>
        <p:nvCxnSpPr>
          <p:cNvPr id="54" name="Straight Connector 53"/>
          <p:cNvCxnSpPr/>
          <p:nvPr/>
        </p:nvCxnSpPr>
        <p:spPr>
          <a:xfrm>
            <a:off x="670261" y="5476401"/>
            <a:ext cx="9828618" cy="0"/>
          </a:xfrm>
          <a:prstGeom prst="line">
            <a:avLst/>
          </a:prstGeom>
          <a:ln w="22225">
            <a:solidFill>
              <a:srgbClr val="D83B01"/>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119297" y="1749986"/>
            <a:ext cx="1286566" cy="367477"/>
          </a:xfrm>
          <a:prstGeom prst="rect">
            <a:avLst/>
          </a:prstGeom>
          <a:noFill/>
        </p:spPr>
        <p:txBody>
          <a:bodyPr wrap="square" rtlCol="0">
            <a:spAutoFit/>
          </a:bodyPr>
          <a:lstStyle/>
          <a:p>
            <a:pPr algn="ctr"/>
            <a:r>
              <a:rPr lang="en-US" b="1"/>
              <a:t>client</a:t>
            </a:r>
          </a:p>
        </p:txBody>
      </p:sp>
      <p:sp>
        <p:nvSpPr>
          <p:cNvPr id="56" name="TextBox 55"/>
          <p:cNvSpPr txBox="1"/>
          <p:nvPr/>
        </p:nvSpPr>
        <p:spPr>
          <a:xfrm rot="16200000">
            <a:off x="200153" y="5842803"/>
            <a:ext cx="1158711" cy="367477"/>
          </a:xfrm>
          <a:prstGeom prst="rect">
            <a:avLst/>
          </a:prstGeom>
          <a:noFill/>
        </p:spPr>
        <p:txBody>
          <a:bodyPr wrap="square" rtlCol="0" anchor="ctr">
            <a:spAutoFit/>
          </a:bodyPr>
          <a:lstStyle/>
          <a:p>
            <a:pPr algn="ctr"/>
            <a:r>
              <a:rPr lang="en-US" b="1"/>
              <a:t>services</a:t>
            </a:r>
          </a:p>
        </p:txBody>
      </p:sp>
      <p:sp>
        <p:nvSpPr>
          <p:cNvPr id="58" name="Rectangle 57"/>
          <p:cNvSpPr/>
          <p:nvPr/>
        </p:nvSpPr>
        <p:spPr>
          <a:xfrm>
            <a:off x="1190544" y="5620072"/>
            <a:ext cx="658505" cy="812939"/>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relays</a:t>
            </a:r>
          </a:p>
        </p:txBody>
      </p:sp>
      <p:sp>
        <p:nvSpPr>
          <p:cNvPr id="59" name="Rectangle 58"/>
          <p:cNvSpPr/>
          <p:nvPr/>
        </p:nvSpPr>
        <p:spPr>
          <a:xfrm>
            <a:off x="1946949" y="5620072"/>
            <a:ext cx="768237" cy="812939"/>
          </a:xfrm>
          <a:prstGeom prst="rect">
            <a:avLst/>
          </a:prstGeom>
          <a:solidFill>
            <a:schemeClr val="tx1"/>
          </a:solidFill>
          <a:ln w="12700" cap="flat" cmpd="sng" algn="ctr">
            <a:noFill/>
            <a:prstDash val="solid"/>
            <a:miter lim="800000"/>
          </a:ln>
          <a:effectLst/>
        </p:spPr>
        <p:txBody>
          <a:bodyPr rtlCol="0" anchor="ctr"/>
          <a:lstStyle/>
          <a:p>
            <a:pPr algn="ctr" defTabSz="896386"/>
            <a:r>
              <a:rPr lang="en-US" sz="1100" kern="0">
                <a:solidFill>
                  <a:schemeClr val="bg2"/>
                </a:solidFill>
                <a:latin typeface="Segoe UI"/>
                <a:cs typeface="Segoe UI Light" panose="020B0502040204020203" pitchFamily="34" charset="0"/>
              </a:rPr>
              <a:t>Registrar</a:t>
            </a:r>
          </a:p>
        </p:txBody>
      </p:sp>
      <p:sp>
        <p:nvSpPr>
          <p:cNvPr id="60" name="Rectangle 59"/>
          <p:cNvSpPr/>
          <p:nvPr/>
        </p:nvSpPr>
        <p:spPr>
          <a:xfrm>
            <a:off x="2813487" y="5620072"/>
            <a:ext cx="713171"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err="1">
                <a:solidFill>
                  <a:schemeClr val="bg2"/>
                </a:solidFill>
                <a:latin typeface="Segoe UI"/>
                <a:cs typeface="Segoe UI Light" panose="020B0502040204020203" pitchFamily="34" charset="0"/>
              </a:rPr>
              <a:t>Trouter</a:t>
            </a:r>
            <a:endParaRPr lang="en-US" sz="1200" kern="0">
              <a:solidFill>
                <a:schemeClr val="bg2"/>
              </a:solidFill>
              <a:latin typeface="Segoe UI"/>
              <a:cs typeface="Segoe UI Light" panose="020B0502040204020203" pitchFamily="34" charset="0"/>
            </a:endParaRPr>
          </a:p>
        </p:txBody>
      </p:sp>
      <p:sp>
        <p:nvSpPr>
          <p:cNvPr id="61" name="Rectangle 60"/>
          <p:cNvSpPr/>
          <p:nvPr/>
        </p:nvSpPr>
        <p:spPr>
          <a:xfrm>
            <a:off x="3625257" y="5620072"/>
            <a:ext cx="1176302"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Conversation Service</a:t>
            </a:r>
          </a:p>
        </p:txBody>
      </p:sp>
      <p:sp>
        <p:nvSpPr>
          <p:cNvPr id="62" name="Rectangle 61"/>
          <p:cNvSpPr/>
          <p:nvPr/>
        </p:nvSpPr>
        <p:spPr>
          <a:xfrm>
            <a:off x="3624558" y="6073349"/>
            <a:ext cx="1176302"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Call Controller</a:t>
            </a:r>
          </a:p>
        </p:txBody>
      </p:sp>
      <p:sp>
        <p:nvSpPr>
          <p:cNvPr id="63" name="Rectangle 62"/>
          <p:cNvSpPr/>
          <p:nvPr/>
        </p:nvSpPr>
        <p:spPr>
          <a:xfrm>
            <a:off x="4954525" y="5620072"/>
            <a:ext cx="3539038"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Media Controller</a:t>
            </a:r>
          </a:p>
        </p:txBody>
      </p:sp>
      <p:sp>
        <p:nvSpPr>
          <p:cNvPr id="64" name="Rectangle 63"/>
          <p:cNvSpPr/>
          <p:nvPr/>
        </p:nvSpPr>
        <p:spPr>
          <a:xfrm>
            <a:off x="4943767" y="6073349"/>
            <a:ext cx="3549797"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Media Processor</a:t>
            </a:r>
          </a:p>
        </p:txBody>
      </p:sp>
      <p:sp>
        <p:nvSpPr>
          <p:cNvPr id="65" name="Rectangle 64"/>
          <p:cNvSpPr/>
          <p:nvPr/>
        </p:nvSpPr>
        <p:spPr>
          <a:xfrm>
            <a:off x="8636472" y="5620072"/>
            <a:ext cx="1470453" cy="812939"/>
          </a:xfrm>
          <a:prstGeom prst="rect">
            <a:avLst/>
          </a:prstGeom>
          <a:solidFill>
            <a:schemeClr val="tx1"/>
          </a:solidFill>
          <a:ln w="12700" cap="flat" cmpd="sng" algn="ctr">
            <a:noFill/>
            <a:prstDash val="solid"/>
            <a:miter lim="800000"/>
          </a:ln>
          <a:effectLst/>
        </p:spPr>
        <p:txBody>
          <a:bodyPr rtlCol="0" anchor="ctr"/>
          <a:lstStyle/>
          <a:p>
            <a:pPr algn="ctr" defTabSz="896386"/>
            <a:r>
              <a:rPr lang="is-IS" sz="1200" kern="0">
                <a:solidFill>
                  <a:schemeClr val="bg2"/>
                </a:solidFill>
                <a:latin typeface="Segoe UI"/>
                <a:cs typeface="Segoe UI Light" panose="020B0502040204020203" pitchFamily="34" charset="0"/>
              </a:rPr>
              <a:t>ChatService</a:t>
            </a:r>
            <a:endParaRPr lang="en-US" sz="1200" kern="0">
              <a:solidFill>
                <a:schemeClr val="bg2"/>
              </a:solidFill>
              <a:latin typeface="Segoe UI"/>
              <a:cs typeface="Segoe UI Light" panose="020B0502040204020203" pitchFamily="34" charset="0"/>
            </a:endParaRPr>
          </a:p>
        </p:txBody>
      </p:sp>
      <p:sp>
        <p:nvSpPr>
          <p:cNvPr id="66" name="Rectangle 65"/>
          <p:cNvSpPr/>
          <p:nvPr/>
        </p:nvSpPr>
        <p:spPr>
          <a:xfrm>
            <a:off x="2813487" y="6073349"/>
            <a:ext cx="713171" cy="359662"/>
          </a:xfrm>
          <a:prstGeom prst="rect">
            <a:avLst/>
          </a:prstGeom>
          <a:solidFill>
            <a:schemeClr val="tx1"/>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TPC</a:t>
            </a:r>
          </a:p>
        </p:txBody>
      </p:sp>
      <p:sp>
        <p:nvSpPr>
          <p:cNvPr id="67" name="Rectangle 66"/>
          <p:cNvSpPr/>
          <p:nvPr/>
        </p:nvSpPr>
        <p:spPr>
          <a:xfrm>
            <a:off x="9013978" y="4430195"/>
            <a:ext cx="1092950" cy="907200"/>
          </a:xfrm>
          <a:prstGeom prst="rect">
            <a:avLst/>
          </a:prstGeom>
          <a:solidFill>
            <a:srgbClr val="737373"/>
          </a:solidFill>
          <a:ln w="12700" cap="flat" cmpd="sng" algn="ctr">
            <a:noFill/>
            <a:prstDash val="solid"/>
            <a:miter lim="800000"/>
          </a:ln>
          <a:effectLst/>
        </p:spPr>
        <p:txBody>
          <a:bodyPr rtlCol="0" anchor="ctr"/>
          <a:lstStyle/>
          <a:p>
            <a:pPr algn="ctr" defTabSz="896386"/>
            <a:r>
              <a:rPr lang="en-US" sz="1100" kern="0" dirty="0">
                <a:solidFill>
                  <a:schemeClr val="bg2"/>
                </a:solidFill>
                <a:latin typeface="Segoe UI"/>
                <a:cs typeface="Segoe UI Light" panose="020B0502040204020203" pitchFamily="34" charset="0"/>
              </a:rPr>
              <a:t>ORTC/ WebRTC</a:t>
            </a:r>
          </a:p>
        </p:txBody>
      </p:sp>
      <p:sp>
        <p:nvSpPr>
          <p:cNvPr id="72" name="Rectangle 71"/>
          <p:cNvSpPr/>
          <p:nvPr/>
        </p:nvSpPr>
        <p:spPr>
          <a:xfrm>
            <a:off x="4268857" y="3325162"/>
            <a:ext cx="2759759" cy="2012234"/>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400" kern="0" err="1">
                <a:solidFill>
                  <a:schemeClr val="bg2"/>
                </a:solidFill>
                <a:latin typeface="Segoe UI"/>
                <a:cs typeface="Segoe UI Light" panose="020B0502040204020203" pitchFamily="34" charset="0"/>
              </a:rPr>
              <a:t>SlimCore</a:t>
            </a:r>
            <a:r>
              <a:rPr lang="en-US" sz="1400" kern="0">
                <a:solidFill>
                  <a:schemeClr val="bg2"/>
                </a:solidFill>
                <a:latin typeface="Segoe UI"/>
                <a:cs typeface="Segoe UI Light" panose="020B0502040204020203" pitchFamily="34" charset="0"/>
              </a:rPr>
              <a:t> Wrapper</a:t>
            </a:r>
          </a:p>
        </p:txBody>
      </p:sp>
      <p:sp>
        <p:nvSpPr>
          <p:cNvPr id="73" name="Rectangle 72"/>
          <p:cNvSpPr/>
          <p:nvPr/>
        </p:nvSpPr>
        <p:spPr>
          <a:xfrm>
            <a:off x="4268859" y="2047998"/>
            <a:ext cx="2759758" cy="564650"/>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calling service</a:t>
            </a:r>
          </a:p>
        </p:txBody>
      </p:sp>
      <p:sp>
        <p:nvSpPr>
          <p:cNvPr id="74" name="Rectangle 73"/>
          <p:cNvSpPr/>
          <p:nvPr/>
        </p:nvSpPr>
        <p:spPr>
          <a:xfrm>
            <a:off x="4268857" y="1673876"/>
            <a:ext cx="2759759" cy="262587"/>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UI (HTML, CSS)</a:t>
            </a:r>
          </a:p>
        </p:txBody>
      </p:sp>
      <p:sp>
        <p:nvSpPr>
          <p:cNvPr id="75" name="Rectangle 74"/>
          <p:cNvSpPr/>
          <p:nvPr/>
        </p:nvSpPr>
        <p:spPr>
          <a:xfrm>
            <a:off x="8180574" y="3325163"/>
            <a:ext cx="1926355" cy="557239"/>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400" kern="0">
                <a:solidFill>
                  <a:schemeClr val="bg2"/>
                </a:solidFill>
                <a:latin typeface="Segoe UI"/>
                <a:cs typeface="Segoe UI Light" panose="020B0502040204020203" pitchFamily="34" charset="0"/>
              </a:rPr>
              <a:t>call handler</a:t>
            </a:r>
          </a:p>
        </p:txBody>
      </p:sp>
      <p:sp>
        <p:nvSpPr>
          <p:cNvPr id="76" name="Rectangle 75"/>
          <p:cNvSpPr/>
          <p:nvPr/>
        </p:nvSpPr>
        <p:spPr>
          <a:xfrm>
            <a:off x="9013979" y="3981607"/>
            <a:ext cx="1092950" cy="354974"/>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JavaScript Media Agent</a:t>
            </a:r>
          </a:p>
        </p:txBody>
      </p:sp>
      <p:sp>
        <p:nvSpPr>
          <p:cNvPr id="77" name="Rectangle 76"/>
          <p:cNvSpPr/>
          <p:nvPr/>
        </p:nvSpPr>
        <p:spPr>
          <a:xfrm>
            <a:off x="8180572" y="3981607"/>
            <a:ext cx="719383" cy="1355789"/>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400" kern="0">
                <a:solidFill>
                  <a:schemeClr val="bg2"/>
                </a:solidFill>
                <a:latin typeface="Segoe UI"/>
                <a:cs typeface="Segoe UI Light" panose="020B0502040204020203" pitchFamily="34" charset="0"/>
              </a:rPr>
              <a:t>JS CSA</a:t>
            </a:r>
          </a:p>
        </p:txBody>
      </p:sp>
      <p:sp>
        <p:nvSpPr>
          <p:cNvPr id="79" name="Rectangle 78"/>
          <p:cNvSpPr/>
          <p:nvPr/>
        </p:nvSpPr>
        <p:spPr>
          <a:xfrm>
            <a:off x="7347169" y="2047998"/>
            <a:ext cx="2759758" cy="564650"/>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calling service</a:t>
            </a:r>
          </a:p>
        </p:txBody>
      </p:sp>
      <p:sp>
        <p:nvSpPr>
          <p:cNvPr id="80" name="Rectangle 79"/>
          <p:cNvSpPr/>
          <p:nvPr/>
        </p:nvSpPr>
        <p:spPr>
          <a:xfrm>
            <a:off x="7347169" y="1673876"/>
            <a:ext cx="2759759" cy="262587"/>
          </a:xfrm>
          <a:prstGeom prst="rect">
            <a:avLst/>
          </a:prstGeom>
          <a:solidFill>
            <a:srgbClr val="464775"/>
          </a:solidFill>
          <a:ln w="12700" cap="flat" cmpd="sng" algn="ctr">
            <a:noFill/>
            <a:prstDash val="solid"/>
            <a:miter lim="800000"/>
          </a:ln>
          <a:effectLst/>
        </p:spPr>
        <p:txBody>
          <a:bodyPr rtlCol="0" anchor="ctr"/>
          <a:lstStyle/>
          <a:p>
            <a:pPr algn="ctr" defTabSz="896386"/>
            <a:r>
              <a:rPr lang="en-US" sz="1200" kern="0">
                <a:solidFill>
                  <a:schemeClr val="bg2"/>
                </a:solidFill>
                <a:latin typeface="Segoe UI"/>
                <a:cs typeface="Segoe UI Light" panose="020B0502040204020203" pitchFamily="34" charset="0"/>
              </a:rPr>
              <a:t>UI (HTML, CSS)</a:t>
            </a:r>
          </a:p>
        </p:txBody>
      </p:sp>
      <p:sp>
        <p:nvSpPr>
          <p:cNvPr id="81" name="TextBox 80"/>
          <p:cNvSpPr txBox="1"/>
          <p:nvPr/>
        </p:nvSpPr>
        <p:spPr>
          <a:xfrm>
            <a:off x="1495258" y="1231181"/>
            <a:ext cx="2209248" cy="305938"/>
          </a:xfrm>
          <a:prstGeom prst="rect">
            <a:avLst/>
          </a:prstGeom>
          <a:noFill/>
        </p:spPr>
        <p:txBody>
          <a:bodyPr wrap="square" rtlCol="0">
            <a:spAutoFit/>
          </a:bodyPr>
          <a:lstStyle/>
          <a:p>
            <a:pPr algn="ctr"/>
            <a:r>
              <a:rPr lang="en-US" sz="1400" b="1"/>
              <a:t>Desktop</a:t>
            </a:r>
          </a:p>
        </p:txBody>
      </p:sp>
      <p:sp>
        <p:nvSpPr>
          <p:cNvPr id="82" name="TextBox 81"/>
          <p:cNvSpPr txBox="1"/>
          <p:nvPr/>
        </p:nvSpPr>
        <p:spPr>
          <a:xfrm>
            <a:off x="4268857" y="1226991"/>
            <a:ext cx="2759759" cy="305938"/>
          </a:xfrm>
          <a:prstGeom prst="rect">
            <a:avLst/>
          </a:prstGeom>
          <a:noFill/>
        </p:spPr>
        <p:txBody>
          <a:bodyPr wrap="square" rtlCol="0">
            <a:spAutoFit/>
          </a:bodyPr>
          <a:lstStyle/>
          <a:p>
            <a:pPr algn="ctr"/>
            <a:r>
              <a:rPr lang="en-US" sz="1400" b="1"/>
              <a:t>Mobile</a:t>
            </a:r>
          </a:p>
        </p:txBody>
      </p:sp>
      <p:sp>
        <p:nvSpPr>
          <p:cNvPr id="83" name="TextBox 82"/>
          <p:cNvSpPr txBox="1"/>
          <p:nvPr/>
        </p:nvSpPr>
        <p:spPr>
          <a:xfrm>
            <a:off x="7347169" y="1202474"/>
            <a:ext cx="2759756" cy="305938"/>
          </a:xfrm>
          <a:prstGeom prst="rect">
            <a:avLst/>
          </a:prstGeom>
          <a:noFill/>
        </p:spPr>
        <p:txBody>
          <a:bodyPr wrap="square" rtlCol="0">
            <a:spAutoFit/>
          </a:bodyPr>
          <a:lstStyle/>
          <a:p>
            <a:pPr algn="ctr"/>
            <a:r>
              <a:rPr lang="en-US" sz="1400" b="1"/>
              <a:t>Web</a:t>
            </a:r>
          </a:p>
        </p:txBody>
      </p:sp>
      <p:sp>
        <p:nvSpPr>
          <p:cNvPr id="27" name="TextBox 26"/>
          <p:cNvSpPr txBox="1"/>
          <p:nvPr/>
        </p:nvSpPr>
        <p:spPr>
          <a:xfrm>
            <a:off x="10852532" y="3920142"/>
            <a:ext cx="904415" cy="430887"/>
          </a:xfrm>
          <a:prstGeom prst="rect">
            <a:avLst/>
          </a:prstGeom>
          <a:noFill/>
        </p:spPr>
        <p:txBody>
          <a:bodyPr wrap="none" rtlCol="0">
            <a:spAutoFit/>
          </a:bodyPr>
          <a:lstStyle/>
          <a:p>
            <a:r>
              <a:rPr lang="en-US" sz="1100">
                <a:solidFill>
                  <a:schemeClr val="bg1"/>
                </a:solidFill>
              </a:rPr>
              <a:t>shared</a:t>
            </a:r>
          </a:p>
          <a:p>
            <a:r>
              <a:rPr lang="en-US" sz="1100">
                <a:solidFill>
                  <a:schemeClr val="bg1"/>
                </a:solidFill>
              </a:rPr>
              <a:t>component</a:t>
            </a:r>
          </a:p>
        </p:txBody>
      </p:sp>
      <p:sp>
        <p:nvSpPr>
          <p:cNvPr id="29" name="TextBox 28"/>
          <p:cNvSpPr txBox="1"/>
          <p:nvPr/>
        </p:nvSpPr>
        <p:spPr>
          <a:xfrm>
            <a:off x="10858349" y="3600394"/>
            <a:ext cx="904415" cy="261610"/>
          </a:xfrm>
          <a:prstGeom prst="rect">
            <a:avLst/>
          </a:prstGeom>
          <a:noFill/>
        </p:spPr>
        <p:txBody>
          <a:bodyPr wrap="none" rtlCol="0">
            <a:spAutoFit/>
          </a:bodyPr>
          <a:lstStyle/>
          <a:p>
            <a:r>
              <a:rPr lang="en-US" sz="1100">
                <a:solidFill>
                  <a:schemeClr val="bg1"/>
                </a:solidFill>
              </a:rPr>
              <a:t>native code</a:t>
            </a:r>
          </a:p>
        </p:txBody>
      </p:sp>
      <p:sp>
        <p:nvSpPr>
          <p:cNvPr id="68" name="Rectangle 67"/>
          <p:cNvSpPr/>
          <p:nvPr/>
        </p:nvSpPr>
        <p:spPr>
          <a:xfrm>
            <a:off x="10533980" y="3989891"/>
            <a:ext cx="318553" cy="264091"/>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endParaRPr lang="en-US" sz="1400" kern="0">
              <a:solidFill>
                <a:schemeClr val="bg2"/>
              </a:solidFill>
              <a:latin typeface="Segoe UI"/>
              <a:cs typeface="Segoe UI Light" panose="020B0502040204020203" pitchFamily="34" charset="0"/>
            </a:endParaRPr>
          </a:p>
        </p:txBody>
      </p:sp>
      <p:sp>
        <p:nvSpPr>
          <p:cNvPr id="69" name="TextBox 68"/>
          <p:cNvSpPr txBox="1"/>
          <p:nvPr/>
        </p:nvSpPr>
        <p:spPr>
          <a:xfrm>
            <a:off x="10852532" y="3920141"/>
            <a:ext cx="963725" cy="461665"/>
          </a:xfrm>
          <a:prstGeom prst="rect">
            <a:avLst/>
          </a:prstGeom>
          <a:noFill/>
        </p:spPr>
        <p:txBody>
          <a:bodyPr wrap="none" rtlCol="0">
            <a:spAutoFit/>
          </a:bodyPr>
          <a:lstStyle/>
          <a:p>
            <a:r>
              <a:rPr lang="en-US" sz="1200"/>
              <a:t>shared</a:t>
            </a:r>
          </a:p>
          <a:p>
            <a:r>
              <a:rPr lang="en-US" sz="1200"/>
              <a:t>component</a:t>
            </a:r>
          </a:p>
        </p:txBody>
      </p:sp>
      <p:sp>
        <p:nvSpPr>
          <p:cNvPr id="70" name="Rectangle 69"/>
          <p:cNvSpPr/>
          <p:nvPr/>
        </p:nvSpPr>
        <p:spPr>
          <a:xfrm>
            <a:off x="10533980" y="3559694"/>
            <a:ext cx="318553" cy="264091"/>
          </a:xfrm>
          <a:prstGeom prst="rect">
            <a:avLst/>
          </a:prstGeom>
          <a:solidFill>
            <a:srgbClr val="D83B01"/>
          </a:solidFill>
          <a:ln w="12700" cap="flat" cmpd="sng" algn="ctr">
            <a:noFill/>
            <a:prstDash val="solid"/>
            <a:miter lim="800000"/>
          </a:ln>
          <a:effectLst/>
        </p:spPr>
        <p:txBody>
          <a:bodyPr rtlCol="0" anchor="ctr"/>
          <a:lstStyle/>
          <a:p>
            <a:pPr algn="ctr" defTabSz="896386"/>
            <a:endParaRPr lang="en-US" sz="1400" kern="0">
              <a:solidFill>
                <a:schemeClr val="bg2"/>
              </a:solidFill>
              <a:latin typeface="Segoe UI"/>
              <a:cs typeface="Segoe UI Light" panose="020B0502040204020203" pitchFamily="34" charset="0"/>
            </a:endParaRPr>
          </a:p>
        </p:txBody>
      </p:sp>
      <p:sp>
        <p:nvSpPr>
          <p:cNvPr id="71" name="TextBox 70"/>
          <p:cNvSpPr txBox="1"/>
          <p:nvPr/>
        </p:nvSpPr>
        <p:spPr>
          <a:xfrm>
            <a:off x="10858348" y="3600394"/>
            <a:ext cx="966034" cy="276999"/>
          </a:xfrm>
          <a:prstGeom prst="rect">
            <a:avLst/>
          </a:prstGeom>
          <a:noFill/>
        </p:spPr>
        <p:txBody>
          <a:bodyPr wrap="none" rtlCol="0">
            <a:spAutoFit/>
          </a:bodyPr>
          <a:lstStyle/>
          <a:p>
            <a:r>
              <a:rPr lang="en-US" sz="1200"/>
              <a:t>native code</a:t>
            </a:r>
          </a:p>
        </p:txBody>
      </p:sp>
      <p:sp>
        <p:nvSpPr>
          <p:cNvPr id="84" name="Rectangle 83"/>
          <p:cNvSpPr/>
          <p:nvPr/>
        </p:nvSpPr>
        <p:spPr>
          <a:xfrm>
            <a:off x="10532469" y="4383974"/>
            <a:ext cx="318553" cy="264091"/>
          </a:xfrm>
          <a:prstGeom prst="rect">
            <a:avLst/>
          </a:prstGeom>
          <a:solidFill>
            <a:srgbClr val="737373"/>
          </a:solidFill>
          <a:ln w="12700" cap="flat" cmpd="sng" algn="ctr">
            <a:noFill/>
            <a:prstDash val="solid"/>
            <a:miter lim="800000"/>
          </a:ln>
          <a:effectLst/>
        </p:spPr>
        <p:txBody>
          <a:bodyPr rtlCol="0" anchor="ctr"/>
          <a:lstStyle/>
          <a:p>
            <a:pPr algn="ctr" defTabSz="896386"/>
            <a:endParaRPr lang="en-US" sz="1100" kern="0">
              <a:solidFill>
                <a:schemeClr val="bg2"/>
              </a:solidFill>
              <a:latin typeface="Segoe UI"/>
              <a:cs typeface="Segoe UI Light" panose="020B0502040204020203" pitchFamily="34" charset="0"/>
            </a:endParaRPr>
          </a:p>
        </p:txBody>
      </p:sp>
      <p:sp>
        <p:nvSpPr>
          <p:cNvPr id="85" name="TextBox 84"/>
          <p:cNvSpPr txBox="1"/>
          <p:nvPr/>
        </p:nvSpPr>
        <p:spPr>
          <a:xfrm>
            <a:off x="10851023" y="4391118"/>
            <a:ext cx="724429" cy="276999"/>
          </a:xfrm>
          <a:prstGeom prst="rect">
            <a:avLst/>
          </a:prstGeom>
          <a:noFill/>
        </p:spPr>
        <p:txBody>
          <a:bodyPr wrap="none" rtlCol="0">
            <a:spAutoFit/>
          </a:bodyPr>
          <a:lstStyle/>
          <a:p>
            <a:r>
              <a:rPr lang="en-US" sz="1200"/>
              <a:t>browser</a:t>
            </a:r>
          </a:p>
        </p:txBody>
      </p:sp>
      <p:cxnSp>
        <p:nvCxnSpPr>
          <p:cNvPr id="86" name="Straight Connector 85"/>
          <p:cNvCxnSpPr>
            <a:cxnSpLocks/>
          </p:cNvCxnSpPr>
          <p:nvPr/>
        </p:nvCxnSpPr>
        <p:spPr>
          <a:xfrm flipV="1">
            <a:off x="4120688" y="3367006"/>
            <a:ext cx="0" cy="1970390"/>
          </a:xfrm>
          <a:prstGeom prst="line">
            <a:avLst/>
          </a:prstGeom>
          <a:ln w="22225">
            <a:solidFill>
              <a:srgbClr val="D83B0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nvCxnSpPr>
        <p:spPr>
          <a:xfrm flipV="1">
            <a:off x="7191881" y="3355722"/>
            <a:ext cx="0" cy="1977349"/>
          </a:xfrm>
          <a:prstGeom prst="line">
            <a:avLst/>
          </a:prstGeom>
          <a:ln w="22225">
            <a:solidFill>
              <a:srgbClr val="D83B01"/>
            </a:solidFill>
            <a:prstDash val="sysDash"/>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36355" y="3325161"/>
            <a:ext cx="333540" cy="2012235"/>
          </a:xfrm>
          <a:prstGeom prst="rect">
            <a:avLst/>
          </a:prstGeom>
          <a:solidFill>
            <a:srgbClr val="D83B01">
              <a:alpha val="40000"/>
            </a:srgbClr>
          </a:solidFill>
          <a:ln w="12700" cap="flat" cmpd="sng" algn="ctr">
            <a:noFill/>
            <a:prstDash val="solid"/>
            <a:miter lim="800000"/>
          </a:ln>
          <a:effectLst/>
        </p:spPr>
        <p:txBody>
          <a:bodyPr vert="vert270" rtlCol="0" anchor="ctr"/>
          <a:lstStyle/>
          <a:p>
            <a:pPr algn="ctr" defTabSz="896386"/>
            <a:r>
              <a:rPr lang="en-US" sz="1400" kern="0">
                <a:solidFill>
                  <a:schemeClr val="bg2"/>
                </a:solidFill>
                <a:latin typeface="Segoe UI"/>
                <a:cs typeface="Segoe UI Light" panose="020B0502040204020203" pitchFamily="34" charset="0"/>
              </a:rPr>
              <a:t>Notification Stack</a:t>
            </a:r>
          </a:p>
        </p:txBody>
      </p:sp>
      <p:sp>
        <p:nvSpPr>
          <p:cNvPr id="90" name="Rectangle 89"/>
          <p:cNvSpPr/>
          <p:nvPr/>
        </p:nvSpPr>
        <p:spPr>
          <a:xfrm>
            <a:off x="7742854" y="3325161"/>
            <a:ext cx="343226" cy="2012235"/>
          </a:xfrm>
          <a:prstGeom prst="rect">
            <a:avLst/>
          </a:prstGeom>
          <a:solidFill>
            <a:srgbClr val="D83B01">
              <a:alpha val="40000"/>
            </a:srgbClr>
          </a:solidFill>
          <a:ln w="12700" cap="flat" cmpd="sng" algn="ctr">
            <a:noFill/>
            <a:prstDash val="solid"/>
            <a:miter lim="800000"/>
          </a:ln>
          <a:effectLst/>
        </p:spPr>
        <p:txBody>
          <a:bodyPr vert="vert270" rtlCol="0" anchor="ctr"/>
          <a:lstStyle/>
          <a:p>
            <a:pPr algn="ctr" defTabSz="896386"/>
            <a:r>
              <a:rPr lang="en-US" sz="1400" kern="0">
                <a:solidFill>
                  <a:schemeClr val="bg2"/>
                </a:solidFill>
                <a:latin typeface="Segoe UI"/>
                <a:cs typeface="Segoe UI Light" panose="020B0502040204020203" pitchFamily="34" charset="0"/>
              </a:rPr>
              <a:t>TRAP  client</a:t>
            </a:r>
          </a:p>
        </p:txBody>
      </p:sp>
      <p:sp>
        <p:nvSpPr>
          <p:cNvPr id="78" name="Rectangle 77">
            <a:extLst>
              <a:ext uri="{FF2B5EF4-FFF2-40B4-BE49-F238E27FC236}">
                <a16:creationId xmlns:a16="http://schemas.microsoft.com/office/drawing/2014/main" id="{2C2129C0-167D-4ECC-ADC6-2FDF4D7E0B60}"/>
              </a:ext>
            </a:extLst>
          </p:cNvPr>
          <p:cNvSpPr/>
          <p:nvPr/>
        </p:nvSpPr>
        <p:spPr>
          <a:xfrm>
            <a:off x="4424119" y="3644507"/>
            <a:ext cx="2448993" cy="1489711"/>
          </a:xfrm>
          <a:prstGeom prst="rect">
            <a:avLst/>
          </a:prstGeom>
          <a:solidFill>
            <a:srgbClr val="D83B01"/>
          </a:solidFill>
          <a:ln w="12700" cap="flat" cmpd="sng" algn="ctr">
            <a:noFill/>
            <a:prstDash val="solid"/>
            <a:miter lim="800000"/>
          </a:ln>
          <a:effectLst/>
        </p:spPr>
        <p:txBody>
          <a:bodyPr rtlCol="0" anchor="ctr"/>
          <a:lstStyle/>
          <a:p>
            <a:pPr algn="ctr" defTabSz="896386"/>
            <a:r>
              <a:rPr lang="en-US" sz="1400" kern="0">
                <a:solidFill>
                  <a:schemeClr val="bg2"/>
                </a:solidFill>
                <a:latin typeface="Segoe UI"/>
                <a:cs typeface="Segoe UI Light" panose="020B0502040204020203" pitchFamily="34" charset="0"/>
              </a:rPr>
              <a:t>SlimCore</a:t>
            </a:r>
          </a:p>
        </p:txBody>
      </p:sp>
      <p:cxnSp>
        <p:nvCxnSpPr>
          <p:cNvPr id="91" name="Straight Connector 90">
            <a:extLst>
              <a:ext uri="{FF2B5EF4-FFF2-40B4-BE49-F238E27FC236}">
                <a16:creationId xmlns:a16="http://schemas.microsoft.com/office/drawing/2014/main" id="{DEB5B8CB-8504-4523-BAC5-7F2FCD61794B}"/>
              </a:ext>
            </a:extLst>
          </p:cNvPr>
          <p:cNvCxnSpPr/>
          <p:nvPr/>
        </p:nvCxnSpPr>
        <p:spPr>
          <a:xfrm>
            <a:off x="596903" y="2710450"/>
            <a:ext cx="9828618" cy="0"/>
          </a:xfrm>
          <a:prstGeom prst="line">
            <a:avLst/>
          </a:prstGeom>
          <a:ln w="22225">
            <a:solidFill>
              <a:srgbClr val="D83B01"/>
            </a:solidFill>
            <a:prstDash val="sysDash"/>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3115315-C426-4852-956C-F7EBAC4BF5EB}"/>
              </a:ext>
            </a:extLst>
          </p:cNvPr>
          <p:cNvSpPr/>
          <p:nvPr/>
        </p:nvSpPr>
        <p:spPr>
          <a:xfrm>
            <a:off x="1177804" y="2836580"/>
            <a:ext cx="8945584" cy="293429"/>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200" kern="0" err="1">
                <a:solidFill>
                  <a:schemeClr val="bg2"/>
                </a:solidFill>
                <a:latin typeface="Segoe UI"/>
                <a:cs typeface="Segoe UI Light" panose="020B0502040204020203" pitchFamily="34" charset="0"/>
              </a:rPr>
              <a:t>ts</a:t>
            </a:r>
            <a:r>
              <a:rPr lang="en-US" sz="1200" kern="0">
                <a:solidFill>
                  <a:schemeClr val="bg2"/>
                </a:solidFill>
                <a:latin typeface="Segoe UI"/>
                <a:cs typeface="Segoe UI Light" panose="020B0502040204020203" pitchFamily="34" charset="0"/>
              </a:rPr>
              <a:t>-calling “</a:t>
            </a:r>
            <a:r>
              <a:rPr lang="en-US" sz="1200" kern="0" err="1">
                <a:solidFill>
                  <a:schemeClr val="bg2"/>
                </a:solidFill>
                <a:latin typeface="Segoe UI"/>
                <a:cs typeface="Segoe UI Light" panose="020B0502040204020203" pitchFamily="34" charset="0"/>
              </a:rPr>
              <a:t>ICall</a:t>
            </a:r>
            <a:r>
              <a:rPr lang="en-US" sz="1200" kern="0">
                <a:solidFill>
                  <a:schemeClr val="bg2"/>
                </a:solidFill>
                <a:latin typeface="Segoe UI"/>
                <a:cs typeface="Segoe UI Light" panose="020B0502040204020203" pitchFamily="34" charset="0"/>
              </a:rPr>
              <a:t>" API</a:t>
            </a:r>
          </a:p>
        </p:txBody>
      </p:sp>
      <p:sp>
        <p:nvSpPr>
          <p:cNvPr id="94" name="TextBox 93">
            <a:extLst>
              <a:ext uri="{FF2B5EF4-FFF2-40B4-BE49-F238E27FC236}">
                <a16:creationId xmlns:a16="http://schemas.microsoft.com/office/drawing/2014/main" id="{0DEE125B-E6F6-4C1E-9E0B-98B2D0090300}"/>
              </a:ext>
            </a:extLst>
          </p:cNvPr>
          <p:cNvSpPr txBox="1"/>
          <p:nvPr/>
        </p:nvSpPr>
        <p:spPr>
          <a:xfrm rot="16200000">
            <a:off x="136226" y="3978911"/>
            <a:ext cx="1286566" cy="367477"/>
          </a:xfrm>
          <a:prstGeom prst="rect">
            <a:avLst/>
          </a:prstGeom>
          <a:noFill/>
        </p:spPr>
        <p:txBody>
          <a:bodyPr wrap="square" rtlCol="0">
            <a:spAutoFit/>
          </a:bodyPr>
          <a:lstStyle/>
          <a:p>
            <a:pPr algn="ctr"/>
            <a:r>
              <a:rPr lang="en-US" b="1" err="1"/>
              <a:t>ts</a:t>
            </a:r>
            <a:r>
              <a:rPr lang="en-US" b="1"/>
              <a:t>-calling</a:t>
            </a:r>
          </a:p>
        </p:txBody>
      </p:sp>
      <p:sp>
        <p:nvSpPr>
          <p:cNvPr id="95" name="Rectangle 94">
            <a:extLst>
              <a:ext uri="{FF2B5EF4-FFF2-40B4-BE49-F238E27FC236}">
                <a16:creationId xmlns:a16="http://schemas.microsoft.com/office/drawing/2014/main" id="{7239B588-6D1A-468D-850E-994B9C9E711B}"/>
              </a:ext>
            </a:extLst>
          </p:cNvPr>
          <p:cNvSpPr/>
          <p:nvPr/>
        </p:nvSpPr>
        <p:spPr>
          <a:xfrm>
            <a:off x="1193642" y="3325161"/>
            <a:ext cx="2759759" cy="2012234"/>
          </a:xfrm>
          <a:prstGeom prst="rect">
            <a:avLst/>
          </a:prstGeom>
          <a:solidFill>
            <a:srgbClr val="D83B01">
              <a:alpha val="40000"/>
            </a:srgbClr>
          </a:solidFill>
          <a:ln w="12700" cap="flat" cmpd="sng" algn="ctr">
            <a:noFill/>
            <a:prstDash val="solid"/>
            <a:miter lim="800000"/>
          </a:ln>
          <a:effectLst/>
        </p:spPr>
        <p:txBody>
          <a:bodyPr rtlCol="0" anchor="ctr"/>
          <a:lstStyle/>
          <a:p>
            <a:pPr algn="ctr" defTabSz="896386"/>
            <a:r>
              <a:rPr lang="en-US" sz="1400" kern="0" err="1">
                <a:solidFill>
                  <a:schemeClr val="bg2"/>
                </a:solidFill>
                <a:latin typeface="Segoe UI"/>
                <a:cs typeface="Segoe UI Light" panose="020B0502040204020203" pitchFamily="34" charset="0"/>
              </a:rPr>
              <a:t>SlimCore</a:t>
            </a:r>
            <a:r>
              <a:rPr lang="en-US" sz="1400" kern="0">
                <a:solidFill>
                  <a:schemeClr val="bg2"/>
                </a:solidFill>
                <a:latin typeface="Segoe UI"/>
                <a:cs typeface="Segoe UI Light" panose="020B0502040204020203" pitchFamily="34" charset="0"/>
              </a:rPr>
              <a:t> Wrapper</a:t>
            </a:r>
          </a:p>
        </p:txBody>
      </p:sp>
      <p:sp>
        <p:nvSpPr>
          <p:cNvPr id="96" name="Rectangle 95">
            <a:extLst>
              <a:ext uri="{FF2B5EF4-FFF2-40B4-BE49-F238E27FC236}">
                <a16:creationId xmlns:a16="http://schemas.microsoft.com/office/drawing/2014/main" id="{6627199A-B32D-4B39-A18B-51DA4C6477B9}"/>
              </a:ext>
            </a:extLst>
          </p:cNvPr>
          <p:cNvSpPr/>
          <p:nvPr/>
        </p:nvSpPr>
        <p:spPr>
          <a:xfrm>
            <a:off x="1376119" y="3644506"/>
            <a:ext cx="2448993" cy="1489711"/>
          </a:xfrm>
          <a:prstGeom prst="rect">
            <a:avLst/>
          </a:prstGeom>
          <a:solidFill>
            <a:srgbClr val="D83B01"/>
          </a:solidFill>
          <a:ln w="12700" cap="flat" cmpd="sng" algn="ctr">
            <a:noFill/>
            <a:prstDash val="solid"/>
            <a:miter lim="800000"/>
          </a:ln>
          <a:effectLst/>
        </p:spPr>
        <p:txBody>
          <a:bodyPr rtlCol="0" anchor="ctr"/>
          <a:lstStyle/>
          <a:p>
            <a:pPr algn="ctr" defTabSz="896386"/>
            <a:r>
              <a:rPr lang="en-US" sz="1400" kern="0">
                <a:solidFill>
                  <a:schemeClr val="bg2"/>
                </a:solidFill>
                <a:latin typeface="Segoe UI"/>
                <a:cs typeface="Segoe UI Light" panose="020B0502040204020203" pitchFamily="34" charset="0"/>
              </a:rPr>
              <a:t>SlimCore</a:t>
            </a:r>
          </a:p>
        </p:txBody>
      </p:sp>
      <p:sp>
        <p:nvSpPr>
          <p:cNvPr id="98" name="TextBox 97">
            <a:extLst>
              <a:ext uri="{FF2B5EF4-FFF2-40B4-BE49-F238E27FC236}">
                <a16:creationId xmlns:a16="http://schemas.microsoft.com/office/drawing/2014/main" id="{71081E11-8F9D-45B9-A3AD-CA2D7030B458}"/>
              </a:ext>
            </a:extLst>
          </p:cNvPr>
          <p:cNvSpPr txBox="1"/>
          <p:nvPr/>
        </p:nvSpPr>
        <p:spPr>
          <a:xfrm>
            <a:off x="7850459" y="233055"/>
            <a:ext cx="4007829" cy="792670"/>
          </a:xfrm>
          <a:prstGeom prst="rect">
            <a:avLst/>
          </a:prstGeom>
          <a:noFill/>
          <a:ln w="12700">
            <a:solidFill>
              <a:schemeClr val="accent6"/>
            </a:solidFill>
          </a:ln>
        </p:spPr>
        <p:txBody>
          <a:bodyPr wrap="square" lIns="179285" tIns="143428" rIns="179285" bIns="143428" rtlCol="0" anchor="ctr" anchorCtr="0">
            <a:noAutofit/>
          </a:bodyPr>
          <a:lstStyle/>
          <a:p>
            <a:pPr lvl="0">
              <a:lnSpc>
                <a:spcPct val="90000"/>
              </a:lnSpc>
              <a:spcAft>
                <a:spcPts val="588"/>
              </a:spcAft>
              <a:defRPr/>
            </a:pPr>
            <a:r>
              <a:rPr lang="en-US" sz="1400">
                <a:solidFill>
                  <a:srgbClr val="2F2F2F"/>
                </a:solidFill>
              </a:rPr>
              <a:t>No plugin required (ORTC/WebRTC)</a:t>
            </a:r>
          </a:p>
          <a:p>
            <a:pPr lvl="0">
              <a:lnSpc>
                <a:spcPct val="90000"/>
              </a:lnSpc>
              <a:spcAft>
                <a:spcPts val="588"/>
              </a:spcAft>
              <a:defRPr/>
            </a:pPr>
            <a:r>
              <a:rPr lang="en-US" sz="1400">
                <a:solidFill>
                  <a:srgbClr val="2F2F2F"/>
                </a:solidFill>
              </a:rPr>
              <a:t>Common code between Mac and Windows</a:t>
            </a:r>
          </a:p>
          <a:p>
            <a:pPr lvl="0">
              <a:lnSpc>
                <a:spcPct val="90000"/>
              </a:lnSpc>
              <a:spcAft>
                <a:spcPts val="588"/>
              </a:spcAft>
              <a:defRPr/>
            </a:pPr>
            <a:r>
              <a:rPr lang="en-US" sz="1400">
                <a:solidFill>
                  <a:srgbClr val="2F2F2F"/>
                </a:solidFill>
              </a:rPr>
              <a:t>Improved quality with latest bits on all clients</a:t>
            </a:r>
            <a:endParaRPr kumimoji="0" lang="en-US" sz="1400" b="0" i="0" u="none" strike="noStrike" kern="1200" cap="none" spc="0" normalizeH="0" baseline="0" noProof="0">
              <a:ln>
                <a:noFill/>
              </a:ln>
              <a:solidFill>
                <a:srgbClr val="2F2F2F"/>
              </a:solidFill>
              <a:effectLst/>
              <a:uLnTx/>
              <a:uFillTx/>
              <a:latin typeface="Segoe UI"/>
              <a:ea typeface="+mn-ea"/>
              <a:cs typeface="+mn-cs"/>
            </a:endParaRPr>
          </a:p>
        </p:txBody>
      </p:sp>
    </p:spTree>
    <p:extLst>
      <p:ext uri="{BB962C8B-B14F-4D97-AF65-F5344CB8AC3E}">
        <p14:creationId xmlns:p14="http://schemas.microsoft.com/office/powerpoint/2010/main" val="928208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500"/>
                                        <p:tgtEl>
                                          <p:spTgt spid="7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wipe(up)">
                                      <p:cBhvr>
                                        <p:cTn id="25" dur="500"/>
                                        <p:tgtEl>
                                          <p:spTgt spid="8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up)">
                                      <p:cBhvr>
                                        <p:cTn id="28" dur="500"/>
                                        <p:tgtEl>
                                          <p:spTgt spid="8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par>
                                <p:cTn id="32" presetID="22" presetClass="entr" presetSubtype="1"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up)">
                                      <p:cBhvr>
                                        <p:cTn id="3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5" grpId="0" animBg="1"/>
      <p:bldP spid="76" grpId="0" animBg="1"/>
      <p:bldP spid="77" grpId="0" animBg="1"/>
      <p:bldP spid="79" grpId="0" animBg="1"/>
      <p:bldP spid="80" grpId="0" animBg="1"/>
      <p:bldP spid="83" grpId="0"/>
      <p:bldP spid="89" grpId="0" animBg="1"/>
      <p:bldP spid="90" grpId="0" animBg="1"/>
    </p:bldLst>
  </p:timing>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loud 84">
            <a:extLst>
              <a:ext uri="{FF2B5EF4-FFF2-40B4-BE49-F238E27FC236}">
                <a16:creationId xmlns:a16="http://schemas.microsoft.com/office/drawing/2014/main" id="{0EB59980-C05C-460F-9E48-250135FEC87B}"/>
              </a:ext>
            </a:extLst>
          </p:cNvPr>
          <p:cNvSpPr/>
          <p:nvPr/>
        </p:nvSpPr>
        <p:spPr>
          <a:xfrm>
            <a:off x="9011510" y="3941966"/>
            <a:ext cx="2882318" cy="2364020"/>
          </a:xfrm>
          <a:prstGeom prst="cloud">
            <a:avLst/>
          </a:prstGeom>
          <a:solidFill>
            <a:schemeClr val="bg1">
              <a:lumMod val="95000"/>
            </a:schemeClr>
          </a:solidFill>
          <a:ln>
            <a:solidFill>
              <a:srgbClr val="F14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1624" y="1340937"/>
            <a:ext cx="8548870" cy="468971"/>
          </a:xfrm>
          <a:prstGeom prst="rect">
            <a:avLst/>
          </a:prstGeom>
          <a:solidFill>
            <a:srgbClr val="46477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71">
                <a:solidFill>
                  <a:schemeClr val="bg1"/>
                </a:solidFill>
              </a:rPr>
              <a:t>Teams Clients</a:t>
            </a:r>
          </a:p>
        </p:txBody>
      </p:sp>
      <p:sp>
        <p:nvSpPr>
          <p:cNvPr id="5" name="Rectangle 4"/>
          <p:cNvSpPr/>
          <p:nvPr/>
        </p:nvSpPr>
        <p:spPr>
          <a:xfrm>
            <a:off x="300294" y="2847156"/>
            <a:ext cx="1305924" cy="880913"/>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Chat Service</a:t>
            </a:r>
          </a:p>
        </p:txBody>
      </p:sp>
      <p:sp>
        <p:nvSpPr>
          <p:cNvPr id="6" name="Rectangle 5"/>
          <p:cNvSpPr/>
          <p:nvPr/>
        </p:nvSpPr>
        <p:spPr>
          <a:xfrm>
            <a:off x="1748883" y="2847156"/>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Conversation Service</a:t>
            </a:r>
          </a:p>
        </p:txBody>
      </p:sp>
      <p:sp>
        <p:nvSpPr>
          <p:cNvPr id="7" name="Rectangle 6"/>
          <p:cNvSpPr/>
          <p:nvPr/>
        </p:nvSpPr>
        <p:spPr>
          <a:xfrm>
            <a:off x="3197471" y="2847156"/>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Notification service </a:t>
            </a:r>
          </a:p>
        </p:txBody>
      </p:sp>
      <p:sp>
        <p:nvSpPr>
          <p:cNvPr id="8" name="Rectangle 7"/>
          <p:cNvSpPr/>
          <p:nvPr/>
        </p:nvSpPr>
        <p:spPr>
          <a:xfrm>
            <a:off x="4646059" y="2847156"/>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Media Services</a:t>
            </a:r>
          </a:p>
        </p:txBody>
      </p:sp>
      <p:sp>
        <p:nvSpPr>
          <p:cNvPr id="9" name="Rectangle 8"/>
          <p:cNvSpPr/>
          <p:nvPr/>
        </p:nvSpPr>
        <p:spPr>
          <a:xfrm>
            <a:off x="6094649" y="2847156"/>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Call Controller</a:t>
            </a:r>
          </a:p>
        </p:txBody>
      </p:sp>
      <p:sp>
        <p:nvSpPr>
          <p:cNvPr id="10" name="Rectangle 9"/>
          <p:cNvSpPr/>
          <p:nvPr/>
        </p:nvSpPr>
        <p:spPr>
          <a:xfrm>
            <a:off x="7543238" y="2847156"/>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Registrar</a:t>
            </a:r>
          </a:p>
        </p:txBody>
      </p:sp>
      <p:cxnSp>
        <p:nvCxnSpPr>
          <p:cNvPr id="11" name="Straight Arrow Connector 10"/>
          <p:cNvCxnSpPr>
            <a:cxnSpLocks/>
          </p:cNvCxnSpPr>
          <p:nvPr/>
        </p:nvCxnSpPr>
        <p:spPr>
          <a:xfrm flipV="1">
            <a:off x="1181968" y="1831608"/>
            <a:ext cx="0" cy="99384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896639" y="1831608"/>
            <a:ext cx="0" cy="993849"/>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1181966" y="2205368"/>
            <a:ext cx="931920" cy="27520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messages</a:t>
            </a:r>
          </a:p>
        </p:txBody>
      </p:sp>
      <p:sp>
        <p:nvSpPr>
          <p:cNvPr id="14" name="TextBox 15"/>
          <p:cNvSpPr txBox="1"/>
          <p:nvPr/>
        </p:nvSpPr>
        <p:spPr>
          <a:xfrm>
            <a:off x="866" y="2094214"/>
            <a:ext cx="961616"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lumMod val="75000"/>
                    <a:lumOff val="25000"/>
                  </a:schemeClr>
                </a:solidFill>
              </a:rPr>
              <a:t>message sync</a:t>
            </a:r>
          </a:p>
        </p:txBody>
      </p:sp>
      <p:cxnSp>
        <p:nvCxnSpPr>
          <p:cNvPr id="15" name="Straight Arrow Connector 14"/>
          <p:cNvCxnSpPr>
            <a:cxnSpLocks/>
          </p:cNvCxnSpPr>
          <p:nvPr/>
        </p:nvCxnSpPr>
        <p:spPr>
          <a:xfrm flipV="1">
            <a:off x="2465943" y="1843966"/>
            <a:ext cx="0" cy="99384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2474522" y="2057631"/>
            <a:ext cx="936074"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create call, join call, …</a:t>
            </a:r>
          </a:p>
        </p:txBody>
      </p:sp>
      <p:cxnSp>
        <p:nvCxnSpPr>
          <p:cNvPr id="17" name="Straight Arrow Connector 16"/>
          <p:cNvCxnSpPr>
            <a:cxnSpLocks/>
          </p:cNvCxnSpPr>
          <p:nvPr/>
        </p:nvCxnSpPr>
        <p:spPr>
          <a:xfrm flipV="1">
            <a:off x="3969403" y="1831608"/>
            <a:ext cx="0" cy="993849"/>
          </a:xfrm>
          <a:prstGeom prst="straightConnector1">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21"/>
          <p:cNvSpPr txBox="1"/>
          <p:nvPr/>
        </p:nvSpPr>
        <p:spPr>
          <a:xfrm>
            <a:off x="3952943" y="2123258"/>
            <a:ext cx="1084802"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incoming notifications</a:t>
            </a:r>
          </a:p>
        </p:txBody>
      </p:sp>
      <p:sp>
        <p:nvSpPr>
          <p:cNvPr id="19" name="Up-Down Arrow 22"/>
          <p:cNvSpPr/>
          <p:nvPr/>
        </p:nvSpPr>
        <p:spPr>
          <a:xfrm>
            <a:off x="5269843" y="1827561"/>
            <a:ext cx="301789" cy="981490"/>
          </a:xfrm>
          <a:prstGeom prst="upDownArrow">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24"/>
          <p:cNvSpPr txBox="1"/>
          <p:nvPr/>
        </p:nvSpPr>
        <p:spPr>
          <a:xfrm>
            <a:off x="5527735" y="2205368"/>
            <a:ext cx="702347" cy="27520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media</a:t>
            </a:r>
          </a:p>
        </p:txBody>
      </p:sp>
      <p:cxnSp>
        <p:nvCxnSpPr>
          <p:cNvPr id="21" name="Straight Arrow Connector 20"/>
          <p:cNvCxnSpPr>
            <a:cxnSpLocks/>
          </p:cNvCxnSpPr>
          <p:nvPr/>
        </p:nvCxnSpPr>
        <p:spPr>
          <a:xfrm flipV="1">
            <a:off x="8271274" y="1831608"/>
            <a:ext cx="0" cy="993849"/>
          </a:xfrm>
          <a:prstGeom prst="straightConnector1">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6"/>
          <p:cNvSpPr txBox="1"/>
          <p:nvPr/>
        </p:nvSpPr>
        <p:spPr>
          <a:xfrm>
            <a:off x="8271275" y="2024669"/>
            <a:ext cx="938289" cy="64456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register as callable endpoint</a:t>
            </a:r>
          </a:p>
        </p:txBody>
      </p:sp>
      <p:cxnSp>
        <p:nvCxnSpPr>
          <p:cNvPr id="44" name="Straight Arrow Connector 43">
            <a:extLst>
              <a:ext uri="{FF2B5EF4-FFF2-40B4-BE49-F238E27FC236}">
                <a16:creationId xmlns:a16="http://schemas.microsoft.com/office/drawing/2014/main" id="{E26DF9A3-AA41-40D4-A0F4-1A05F0720AB0}"/>
              </a:ext>
            </a:extLst>
          </p:cNvPr>
          <p:cNvCxnSpPr>
            <a:cxnSpLocks/>
          </p:cNvCxnSpPr>
          <p:nvPr/>
        </p:nvCxnSpPr>
        <p:spPr>
          <a:xfrm flipV="1">
            <a:off x="6802030" y="1827673"/>
            <a:ext cx="0" cy="99384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17">
            <a:extLst>
              <a:ext uri="{FF2B5EF4-FFF2-40B4-BE49-F238E27FC236}">
                <a16:creationId xmlns:a16="http://schemas.microsoft.com/office/drawing/2014/main" id="{0CAECC00-95DA-4DF9-8F34-CD01FD52DD63}"/>
              </a:ext>
            </a:extLst>
          </p:cNvPr>
          <p:cNvSpPr txBox="1"/>
          <p:nvPr/>
        </p:nvSpPr>
        <p:spPr>
          <a:xfrm>
            <a:off x="6788883" y="2001524"/>
            <a:ext cx="1063539" cy="64456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Roster, Transfer,</a:t>
            </a:r>
          </a:p>
          <a:p>
            <a:r>
              <a:rPr lang="en-US" sz="1200">
                <a:solidFill>
                  <a:schemeClr val="tx1">
                    <a:lumMod val="75000"/>
                    <a:lumOff val="25000"/>
                  </a:schemeClr>
                </a:solidFill>
              </a:rPr>
              <a:t>Renegotiate</a:t>
            </a:r>
          </a:p>
        </p:txBody>
      </p:sp>
      <p:cxnSp>
        <p:nvCxnSpPr>
          <p:cNvPr id="49" name="Elbow Connector 28">
            <a:extLst>
              <a:ext uri="{FF2B5EF4-FFF2-40B4-BE49-F238E27FC236}">
                <a16:creationId xmlns:a16="http://schemas.microsoft.com/office/drawing/2014/main" id="{B22E0AFB-6BA4-4603-A930-DEFAA9354BE7}"/>
              </a:ext>
            </a:extLst>
          </p:cNvPr>
          <p:cNvCxnSpPr>
            <a:cxnSpLocks/>
          </p:cNvCxnSpPr>
          <p:nvPr/>
        </p:nvCxnSpPr>
        <p:spPr>
          <a:xfrm rot="16200000" flipH="1">
            <a:off x="1534286" y="3163090"/>
            <a:ext cx="11295" cy="1173358"/>
          </a:xfrm>
          <a:prstGeom prst="bentConnector3">
            <a:avLst>
              <a:gd name="adj1" fmla="val 4500000"/>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30">
            <a:extLst>
              <a:ext uri="{FF2B5EF4-FFF2-40B4-BE49-F238E27FC236}">
                <a16:creationId xmlns:a16="http://schemas.microsoft.com/office/drawing/2014/main" id="{1C454C2B-F7CE-4CF4-9CC1-64D5F0BC7E07}"/>
              </a:ext>
            </a:extLst>
          </p:cNvPr>
          <p:cNvSpPr txBox="1"/>
          <p:nvPr/>
        </p:nvSpPr>
        <p:spPr>
          <a:xfrm>
            <a:off x="1166314" y="3813730"/>
            <a:ext cx="1519042"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call state </a:t>
            </a:r>
          </a:p>
          <a:p>
            <a:r>
              <a:rPr lang="en-US" sz="1200">
                <a:solidFill>
                  <a:schemeClr val="tx1">
                    <a:lumMod val="75000"/>
                    <a:lumOff val="25000"/>
                  </a:schemeClr>
                </a:solidFill>
              </a:rPr>
              <a:t>messages</a:t>
            </a:r>
          </a:p>
        </p:txBody>
      </p:sp>
      <p:cxnSp>
        <p:nvCxnSpPr>
          <p:cNvPr id="51" name="Elbow Connector 43">
            <a:extLst>
              <a:ext uri="{FF2B5EF4-FFF2-40B4-BE49-F238E27FC236}">
                <a16:creationId xmlns:a16="http://schemas.microsoft.com/office/drawing/2014/main" id="{635D6269-A5BB-4384-B2AA-800F01BFEF9F}"/>
              </a:ext>
            </a:extLst>
          </p:cNvPr>
          <p:cNvCxnSpPr>
            <a:cxnSpLocks/>
          </p:cNvCxnSpPr>
          <p:nvPr/>
        </p:nvCxnSpPr>
        <p:spPr>
          <a:xfrm rot="16200000" flipH="1">
            <a:off x="3146392" y="3152767"/>
            <a:ext cx="11295" cy="1173358"/>
          </a:xfrm>
          <a:prstGeom prst="bentConnector3">
            <a:avLst>
              <a:gd name="adj1" fmla="val 4500000"/>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44">
            <a:extLst>
              <a:ext uri="{FF2B5EF4-FFF2-40B4-BE49-F238E27FC236}">
                <a16:creationId xmlns:a16="http://schemas.microsoft.com/office/drawing/2014/main" id="{F51EFED8-F4C8-4264-BE4E-02D182264B4E}"/>
              </a:ext>
            </a:extLst>
          </p:cNvPr>
          <p:cNvSpPr txBox="1"/>
          <p:nvPr/>
        </p:nvSpPr>
        <p:spPr>
          <a:xfrm>
            <a:off x="2705864" y="3809153"/>
            <a:ext cx="1283976"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client  notifications</a:t>
            </a:r>
          </a:p>
        </p:txBody>
      </p:sp>
      <p:cxnSp>
        <p:nvCxnSpPr>
          <p:cNvPr id="53" name="Elbow Connector 45">
            <a:extLst>
              <a:ext uri="{FF2B5EF4-FFF2-40B4-BE49-F238E27FC236}">
                <a16:creationId xmlns:a16="http://schemas.microsoft.com/office/drawing/2014/main" id="{499648B4-F7DB-4F6E-8919-85E951A24482}"/>
              </a:ext>
            </a:extLst>
          </p:cNvPr>
          <p:cNvCxnSpPr>
            <a:cxnSpLocks/>
          </p:cNvCxnSpPr>
          <p:nvPr/>
        </p:nvCxnSpPr>
        <p:spPr>
          <a:xfrm rot="16200000" flipH="1">
            <a:off x="3844786" y="2239458"/>
            <a:ext cx="11295" cy="2998580"/>
          </a:xfrm>
          <a:prstGeom prst="bentConnector3">
            <a:avLst>
              <a:gd name="adj1" fmla="val 6254360"/>
            </a:avLst>
          </a:prstGeom>
          <a:ln w="28575">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50">
            <a:extLst>
              <a:ext uri="{FF2B5EF4-FFF2-40B4-BE49-F238E27FC236}">
                <a16:creationId xmlns:a16="http://schemas.microsoft.com/office/drawing/2014/main" id="{CF059C52-1FAD-46CA-8443-0F7926BD9507}"/>
              </a:ext>
            </a:extLst>
          </p:cNvPr>
          <p:cNvCxnSpPr>
            <a:cxnSpLocks/>
          </p:cNvCxnSpPr>
          <p:nvPr/>
        </p:nvCxnSpPr>
        <p:spPr>
          <a:xfrm rot="16200000" flipH="1">
            <a:off x="7493526" y="3179310"/>
            <a:ext cx="11295" cy="1173358"/>
          </a:xfrm>
          <a:prstGeom prst="bentConnector3">
            <a:avLst>
              <a:gd name="adj1" fmla="val 4500000"/>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51">
            <a:extLst>
              <a:ext uri="{FF2B5EF4-FFF2-40B4-BE49-F238E27FC236}">
                <a16:creationId xmlns:a16="http://schemas.microsoft.com/office/drawing/2014/main" id="{A6F1419F-A2D2-4EDB-9E31-452C82ADDDC2}"/>
              </a:ext>
            </a:extLst>
          </p:cNvPr>
          <p:cNvCxnSpPr>
            <a:cxnSpLocks/>
          </p:cNvCxnSpPr>
          <p:nvPr/>
        </p:nvCxnSpPr>
        <p:spPr>
          <a:xfrm rot="16200000" flipH="1">
            <a:off x="5344076" y="2500204"/>
            <a:ext cx="11295" cy="2477087"/>
          </a:xfrm>
          <a:prstGeom prst="bentConnector3">
            <a:avLst>
              <a:gd name="adj1" fmla="val 9000000"/>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3">
            <a:extLst>
              <a:ext uri="{FF2B5EF4-FFF2-40B4-BE49-F238E27FC236}">
                <a16:creationId xmlns:a16="http://schemas.microsoft.com/office/drawing/2014/main" id="{86FD6B08-E008-4F8A-96A7-A8A85ABB3556}"/>
              </a:ext>
            </a:extLst>
          </p:cNvPr>
          <p:cNvSpPr txBox="1"/>
          <p:nvPr/>
        </p:nvSpPr>
        <p:spPr>
          <a:xfrm>
            <a:off x="5443833" y="4296348"/>
            <a:ext cx="1100819"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incoming call notification</a:t>
            </a:r>
          </a:p>
        </p:txBody>
      </p:sp>
      <p:sp>
        <p:nvSpPr>
          <p:cNvPr id="57" name="TextBox 54">
            <a:extLst>
              <a:ext uri="{FF2B5EF4-FFF2-40B4-BE49-F238E27FC236}">
                <a16:creationId xmlns:a16="http://schemas.microsoft.com/office/drawing/2014/main" id="{9E7BCF70-DF87-4F8F-9AA1-713EB5F5E21A}"/>
              </a:ext>
            </a:extLst>
          </p:cNvPr>
          <p:cNvSpPr txBox="1"/>
          <p:nvPr/>
        </p:nvSpPr>
        <p:spPr>
          <a:xfrm>
            <a:off x="6991181" y="3835367"/>
            <a:ext cx="932685" cy="4598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75000"/>
                    <a:lumOff val="25000"/>
                  </a:schemeClr>
                </a:solidFill>
              </a:rPr>
              <a:t>callable endpoints?</a:t>
            </a:r>
          </a:p>
        </p:txBody>
      </p:sp>
      <p:sp>
        <p:nvSpPr>
          <p:cNvPr id="64" name="Rectangle 63">
            <a:extLst>
              <a:ext uri="{FF2B5EF4-FFF2-40B4-BE49-F238E27FC236}">
                <a16:creationId xmlns:a16="http://schemas.microsoft.com/office/drawing/2014/main" id="{3A0FA75A-303E-42AC-B246-AE0C88C1F00F}"/>
              </a:ext>
            </a:extLst>
          </p:cNvPr>
          <p:cNvSpPr/>
          <p:nvPr/>
        </p:nvSpPr>
        <p:spPr>
          <a:xfrm>
            <a:off x="6099472" y="5082461"/>
            <a:ext cx="1305924" cy="880913"/>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a:solidFill>
                  <a:schemeClr val="bg2"/>
                </a:solidFill>
                <a:cs typeface="Segoe UI Light" panose="020B0502040204020203" pitchFamily="34" charset="0"/>
              </a:rPr>
              <a:t>Voice Gateway</a:t>
            </a:r>
          </a:p>
        </p:txBody>
      </p:sp>
      <p:cxnSp>
        <p:nvCxnSpPr>
          <p:cNvPr id="65" name="Elbow Connector 50">
            <a:extLst>
              <a:ext uri="{FF2B5EF4-FFF2-40B4-BE49-F238E27FC236}">
                <a16:creationId xmlns:a16="http://schemas.microsoft.com/office/drawing/2014/main" id="{197F0C9E-386A-479F-8943-F83FF5D8271B}"/>
              </a:ext>
            </a:extLst>
          </p:cNvPr>
          <p:cNvCxnSpPr>
            <a:cxnSpLocks/>
            <a:stCxn id="9" idx="2"/>
            <a:endCxn id="64" idx="0"/>
          </p:cNvCxnSpPr>
          <p:nvPr/>
        </p:nvCxnSpPr>
        <p:spPr>
          <a:xfrm rot="16200000" flipH="1">
            <a:off x="6072826" y="4402853"/>
            <a:ext cx="1354392" cy="4823"/>
          </a:xfrm>
          <a:prstGeom prst="bentConnector3">
            <a:avLst>
              <a:gd name="adj1" fmla="val 50000"/>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C4139D49-6893-415E-9A6E-8D28295C1CE8}"/>
              </a:ext>
            </a:extLst>
          </p:cNvPr>
          <p:cNvSpPr/>
          <p:nvPr/>
        </p:nvSpPr>
        <p:spPr>
          <a:xfrm>
            <a:off x="7400573" y="5297247"/>
            <a:ext cx="1638657" cy="461665"/>
          </a:xfrm>
          <a:prstGeom prst="rect">
            <a:avLst/>
          </a:prstGeom>
          <a:noFill/>
          <a:ln>
            <a:noFill/>
          </a:ln>
        </p:spPr>
        <p:txBody>
          <a:bodyPr wrap="square" rtlCol="0">
            <a:spAutoFit/>
          </a:bodyPr>
          <a:lstStyle/>
          <a:p>
            <a:pPr defTabSz="914400"/>
            <a:r>
              <a:rPr lang="en-US" sz="1200">
                <a:solidFill>
                  <a:schemeClr val="tx1">
                    <a:lumMod val="75000"/>
                    <a:lumOff val="25000"/>
                  </a:schemeClr>
                </a:solidFill>
              </a:rPr>
              <a:t>Calling </a:t>
            </a:r>
            <a:r>
              <a:rPr lang="en-US" sz="1200" err="1">
                <a:solidFill>
                  <a:schemeClr val="tx1">
                    <a:lumMod val="75000"/>
                    <a:lumOff val="25000"/>
                  </a:schemeClr>
                </a:solidFill>
              </a:rPr>
              <a:t>SfB</a:t>
            </a:r>
            <a:r>
              <a:rPr lang="en-US" sz="1200">
                <a:solidFill>
                  <a:schemeClr val="tx1">
                    <a:lumMod val="75000"/>
                    <a:lumOff val="25000"/>
                  </a:schemeClr>
                </a:solidFill>
              </a:rPr>
              <a:t> Interop / PSTN</a:t>
            </a:r>
          </a:p>
        </p:txBody>
      </p:sp>
      <p:sp>
        <p:nvSpPr>
          <p:cNvPr id="69" name="Rectangle 68">
            <a:extLst>
              <a:ext uri="{FF2B5EF4-FFF2-40B4-BE49-F238E27FC236}">
                <a16:creationId xmlns:a16="http://schemas.microsoft.com/office/drawing/2014/main" id="{C876B300-5E5B-4A86-BD42-EC65E09F5BD8}"/>
              </a:ext>
            </a:extLst>
          </p:cNvPr>
          <p:cNvSpPr/>
          <p:nvPr/>
        </p:nvSpPr>
        <p:spPr>
          <a:xfrm>
            <a:off x="4060141" y="5084220"/>
            <a:ext cx="1305924" cy="880913"/>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kern="0">
                <a:solidFill>
                  <a:schemeClr val="bg2"/>
                </a:solidFill>
              </a:rPr>
              <a:t>Policy store</a:t>
            </a:r>
          </a:p>
        </p:txBody>
      </p:sp>
      <p:cxnSp>
        <p:nvCxnSpPr>
          <p:cNvPr id="71" name="Elbow Connector 51">
            <a:extLst>
              <a:ext uri="{FF2B5EF4-FFF2-40B4-BE49-F238E27FC236}">
                <a16:creationId xmlns:a16="http://schemas.microsoft.com/office/drawing/2014/main" id="{AB828EFB-D2D4-4D4A-BE58-E047CB8895AB}"/>
              </a:ext>
            </a:extLst>
          </p:cNvPr>
          <p:cNvCxnSpPr>
            <a:cxnSpLocks/>
            <a:stCxn id="69" idx="3"/>
            <a:endCxn id="64" idx="1"/>
          </p:cNvCxnSpPr>
          <p:nvPr/>
        </p:nvCxnSpPr>
        <p:spPr>
          <a:xfrm flipV="1">
            <a:off x="5366067" y="5522918"/>
            <a:ext cx="733407" cy="1760"/>
          </a:xfrm>
          <a:prstGeom prst="bentConnector3">
            <a:avLst>
              <a:gd name="adj1" fmla="val 50000"/>
            </a:avLst>
          </a:prstGeom>
          <a:ln w="2857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54">
            <a:extLst>
              <a:ext uri="{FF2B5EF4-FFF2-40B4-BE49-F238E27FC236}">
                <a16:creationId xmlns:a16="http://schemas.microsoft.com/office/drawing/2014/main" id="{319609E3-DEE1-425B-96D9-274A089D74BF}"/>
              </a:ext>
            </a:extLst>
          </p:cNvPr>
          <p:cNvSpPr txBox="1"/>
          <p:nvPr/>
        </p:nvSpPr>
        <p:spPr>
          <a:xfrm>
            <a:off x="5420736" y="5288433"/>
            <a:ext cx="733407" cy="459881"/>
          </a:xfrm>
          <a:prstGeom prst="rect">
            <a:avLst/>
          </a:prstGeom>
          <a:noFill/>
          <a:ln>
            <a:noFill/>
          </a:ln>
        </p:spPr>
        <p:txBody>
          <a:bodyPr wrap="square" rtlCol="0">
            <a:spAutoFit/>
          </a:bodyPr>
          <a:lstStyle>
            <a:defPPr>
              <a:defRPr lang="en-US"/>
            </a:defPPr>
            <a:lvl1pPr defTabSz="914400">
              <a:defRPr sz="1200">
                <a:solidFill>
                  <a:schemeClr val="tx1">
                    <a:lumMod val="75000"/>
                    <a:lumOff val="25000"/>
                  </a:schemeClr>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a:t>Settings</a:t>
            </a:r>
            <a:br>
              <a:rPr lang="en-US"/>
            </a:br>
            <a:r>
              <a:rPr lang="en-US"/>
              <a:t>Policy</a:t>
            </a:r>
          </a:p>
        </p:txBody>
      </p:sp>
      <p:cxnSp>
        <p:nvCxnSpPr>
          <p:cNvPr id="80" name="Elbow Connector 50">
            <a:extLst>
              <a:ext uri="{FF2B5EF4-FFF2-40B4-BE49-F238E27FC236}">
                <a16:creationId xmlns:a16="http://schemas.microsoft.com/office/drawing/2014/main" id="{4F529163-7F53-4374-AC8E-62CC2DB925F7}"/>
              </a:ext>
            </a:extLst>
          </p:cNvPr>
          <p:cNvCxnSpPr>
            <a:cxnSpLocks/>
            <a:stCxn id="64" idx="3"/>
            <a:endCxn id="86" idx="1"/>
          </p:cNvCxnSpPr>
          <p:nvPr/>
        </p:nvCxnSpPr>
        <p:spPr>
          <a:xfrm flipV="1">
            <a:off x="7405397" y="5519245"/>
            <a:ext cx="2395844" cy="3672"/>
          </a:xfrm>
          <a:prstGeom prst="bentConnector3">
            <a:avLst>
              <a:gd name="adj1" fmla="val 50000"/>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FB88A33-B27D-42D4-8847-72BF8364679B}"/>
              </a:ext>
            </a:extLst>
          </p:cNvPr>
          <p:cNvSpPr/>
          <p:nvPr/>
        </p:nvSpPr>
        <p:spPr>
          <a:xfrm>
            <a:off x="9801241" y="5162387"/>
            <a:ext cx="1137250" cy="713715"/>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err="1">
                <a:solidFill>
                  <a:schemeClr val="bg2"/>
                </a:solidFill>
                <a:cs typeface="Segoe UI Light" panose="020B0502040204020203" pitchFamily="34" charset="0"/>
              </a:rPr>
              <a:t>SfB</a:t>
            </a:r>
            <a:br>
              <a:rPr lang="en-US" sz="1200" kern="0">
                <a:solidFill>
                  <a:schemeClr val="bg2"/>
                </a:solidFill>
                <a:cs typeface="Segoe UI Light" panose="020B0502040204020203" pitchFamily="34" charset="0"/>
              </a:rPr>
            </a:br>
            <a:r>
              <a:rPr lang="en-US" sz="1200" kern="0">
                <a:solidFill>
                  <a:schemeClr val="bg2"/>
                </a:solidFill>
                <a:cs typeface="Segoe UI Light" panose="020B0502040204020203" pitchFamily="34" charset="0"/>
              </a:rPr>
              <a:t>User Forest</a:t>
            </a:r>
          </a:p>
        </p:txBody>
      </p:sp>
      <p:sp>
        <p:nvSpPr>
          <p:cNvPr id="87" name="Rectangle 86">
            <a:extLst>
              <a:ext uri="{FF2B5EF4-FFF2-40B4-BE49-F238E27FC236}">
                <a16:creationId xmlns:a16="http://schemas.microsoft.com/office/drawing/2014/main" id="{C3AF9BC1-36CE-443D-97FE-A852CADCCA4C}"/>
              </a:ext>
            </a:extLst>
          </p:cNvPr>
          <p:cNvSpPr/>
          <p:nvPr/>
        </p:nvSpPr>
        <p:spPr>
          <a:xfrm>
            <a:off x="9796582" y="4340106"/>
            <a:ext cx="1137250" cy="713715"/>
          </a:xfrm>
          <a:prstGeom prst="rect">
            <a:avLst/>
          </a:prstGeom>
          <a:solidFill>
            <a:schemeClr val="accent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6386"/>
            <a:r>
              <a:rPr lang="en-US" sz="1200" kern="0" err="1">
                <a:solidFill>
                  <a:schemeClr val="bg2"/>
                </a:solidFill>
                <a:cs typeface="Segoe UI Light" panose="020B0502040204020203" pitchFamily="34" charset="0"/>
              </a:rPr>
              <a:t>SfB</a:t>
            </a:r>
            <a:br>
              <a:rPr lang="en-US" sz="1200" kern="0">
                <a:solidFill>
                  <a:schemeClr val="bg2"/>
                </a:solidFill>
                <a:cs typeface="Segoe UI Light" panose="020B0502040204020203" pitchFamily="34" charset="0"/>
              </a:rPr>
            </a:br>
            <a:r>
              <a:rPr lang="en-US" sz="1200" kern="0">
                <a:solidFill>
                  <a:schemeClr val="bg2"/>
                </a:solidFill>
                <a:cs typeface="Segoe UI Light" panose="020B0502040204020203" pitchFamily="34" charset="0"/>
              </a:rPr>
              <a:t>Resource Forest</a:t>
            </a:r>
          </a:p>
        </p:txBody>
      </p:sp>
      <p:sp>
        <p:nvSpPr>
          <p:cNvPr id="90" name="TextBox 89">
            <a:extLst>
              <a:ext uri="{FF2B5EF4-FFF2-40B4-BE49-F238E27FC236}">
                <a16:creationId xmlns:a16="http://schemas.microsoft.com/office/drawing/2014/main" id="{32D6B6C0-ACBD-42BC-B9E6-E6C5617B484B}"/>
              </a:ext>
            </a:extLst>
          </p:cNvPr>
          <p:cNvSpPr txBox="1"/>
          <p:nvPr/>
        </p:nvSpPr>
        <p:spPr>
          <a:xfrm>
            <a:off x="9440109" y="3298475"/>
            <a:ext cx="2025120" cy="635559"/>
          </a:xfrm>
          <a:prstGeom prst="rect">
            <a:avLst/>
          </a:prstGeom>
          <a:noFill/>
          <a:ln>
            <a:noFill/>
          </a:ln>
        </p:spPr>
        <p:txBody>
          <a:bodyPr wrap="square" rtlCol="0">
            <a:spAutoFit/>
          </a:bodyPr>
          <a:lstStyle/>
          <a:p>
            <a:pPr algn="ctr"/>
            <a:r>
              <a:rPr lang="en-US" dirty="0">
                <a:solidFill>
                  <a:schemeClr val="tx1">
                    <a:lumMod val="75000"/>
                    <a:lumOff val="25000"/>
                  </a:schemeClr>
                </a:solidFill>
              </a:rPr>
              <a:t>Skype for Business  Online services</a:t>
            </a:r>
          </a:p>
        </p:txBody>
      </p:sp>
      <p:sp>
        <p:nvSpPr>
          <p:cNvPr id="24" name="Title 23">
            <a:extLst>
              <a:ext uri="{FF2B5EF4-FFF2-40B4-BE49-F238E27FC236}">
                <a16:creationId xmlns:a16="http://schemas.microsoft.com/office/drawing/2014/main" id="{155DB179-A76B-44A1-8F42-747823588165}"/>
              </a:ext>
            </a:extLst>
          </p:cNvPr>
          <p:cNvSpPr>
            <a:spLocks noGrp="1"/>
          </p:cNvSpPr>
          <p:nvPr>
            <p:ph type="title"/>
          </p:nvPr>
        </p:nvSpPr>
        <p:spPr/>
        <p:txBody>
          <a:bodyPr/>
          <a:lstStyle/>
          <a:p>
            <a:r>
              <a:rPr lang="en-US"/>
              <a:t>Calling</a:t>
            </a:r>
          </a:p>
        </p:txBody>
      </p:sp>
      <p:sp>
        <p:nvSpPr>
          <p:cNvPr id="48" name="TextBox 47">
            <a:extLst>
              <a:ext uri="{FF2B5EF4-FFF2-40B4-BE49-F238E27FC236}">
                <a16:creationId xmlns:a16="http://schemas.microsoft.com/office/drawing/2014/main" id="{6BF1E485-8E0A-4FFA-AF82-904A7949F7DE}"/>
              </a:ext>
            </a:extLst>
          </p:cNvPr>
          <p:cNvSpPr txBox="1"/>
          <p:nvPr/>
        </p:nvSpPr>
        <p:spPr>
          <a:xfrm>
            <a:off x="7852423" y="127922"/>
            <a:ext cx="4041406" cy="747591"/>
          </a:xfrm>
          <a:prstGeom prst="rect">
            <a:avLst/>
          </a:prstGeom>
          <a:noFill/>
          <a:ln w="12700">
            <a:solidFill>
              <a:schemeClr val="accent6"/>
            </a:solidFill>
          </a:ln>
        </p:spPr>
        <p:txBody>
          <a:bodyPr wrap="square" lIns="179285" tIns="143428" rIns="179285" bIns="143428" rtlCol="0" anchor="ctr" anchorCtr="0">
            <a:noAutofit/>
          </a:bodyPr>
          <a:lstStyle/>
          <a:p>
            <a:pPr lvl="0" algn="ctr">
              <a:lnSpc>
                <a:spcPct val="90000"/>
              </a:lnSpc>
              <a:spcAft>
                <a:spcPts val="588"/>
              </a:spcAft>
              <a:defRPr/>
            </a:pPr>
            <a:r>
              <a:rPr lang="en-US" sz="1400" dirty="0">
                <a:solidFill>
                  <a:srgbClr val="2F2F2F"/>
                </a:solidFill>
              </a:rPr>
              <a:t>Next Generation services for VOIP</a:t>
            </a:r>
          </a:p>
          <a:p>
            <a:pPr lvl="0" algn="ctr">
              <a:lnSpc>
                <a:spcPct val="90000"/>
              </a:lnSpc>
              <a:spcAft>
                <a:spcPts val="588"/>
              </a:spcAft>
              <a:defRPr/>
            </a:pPr>
            <a:r>
              <a:rPr lang="en-US" sz="1400" dirty="0">
                <a:solidFill>
                  <a:srgbClr val="2F2F2F"/>
                </a:solidFill>
              </a:rPr>
              <a:t>Leverage Skype for Business services for PSTN</a:t>
            </a:r>
          </a:p>
        </p:txBody>
      </p:sp>
    </p:spTree>
    <p:extLst>
      <p:ext uri="{BB962C8B-B14F-4D97-AF65-F5344CB8AC3E}">
        <p14:creationId xmlns:p14="http://schemas.microsoft.com/office/powerpoint/2010/main" val="2879460710"/>
      </p:ext>
    </p:extLst>
  </p:cSld>
  <p:clrMapOvr>
    <a:masterClrMapping/>
  </p:clrMapOvr>
  <p:transition>
    <p:fade/>
  </p:transition>
</p:sld>
</file>

<file path=ppt/slides/slide2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A6AC-27C7-44E7-A7C6-1EF53C840759}"/>
              </a:ext>
            </a:extLst>
          </p:cNvPr>
          <p:cNvSpPr>
            <a:spLocks noGrp="1"/>
          </p:cNvSpPr>
          <p:nvPr>
            <p:ph type="title"/>
          </p:nvPr>
        </p:nvSpPr>
        <p:spPr>
          <a:xfrm>
            <a:off x="585216" y="3035808"/>
            <a:ext cx="7081048" cy="498598"/>
          </a:xfrm>
        </p:spPr>
        <p:txBody>
          <a:bodyPr/>
          <a:lstStyle/>
          <a:p>
            <a:r>
              <a:rPr lang="en-US" dirty="0"/>
              <a:t>Teams on VDI (Virtual Desktop Infrastructure)</a:t>
            </a:r>
          </a:p>
        </p:txBody>
      </p:sp>
    </p:spTree>
    <p:extLst>
      <p:ext uri="{BB962C8B-B14F-4D97-AF65-F5344CB8AC3E}">
        <p14:creationId xmlns:p14="http://schemas.microsoft.com/office/powerpoint/2010/main" val="11041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78FA-2015-4B60-94AD-972770A5DEBD}"/>
              </a:ext>
            </a:extLst>
          </p:cNvPr>
          <p:cNvSpPr>
            <a:spLocks noGrp="1"/>
          </p:cNvSpPr>
          <p:nvPr>
            <p:ph type="title"/>
          </p:nvPr>
        </p:nvSpPr>
        <p:spPr/>
        <p:txBody>
          <a:bodyPr/>
          <a:lstStyle/>
          <a:p>
            <a:r>
              <a:rPr lang="en-US"/>
              <a:t>Teams on VDI: High Level Architecture</a:t>
            </a:r>
          </a:p>
        </p:txBody>
      </p:sp>
      <p:sp>
        <p:nvSpPr>
          <p:cNvPr id="3" name="Text Placeholder 2">
            <a:extLst>
              <a:ext uri="{FF2B5EF4-FFF2-40B4-BE49-F238E27FC236}">
                <a16:creationId xmlns:a16="http://schemas.microsoft.com/office/drawing/2014/main" id="{1083359E-07BE-481F-90C0-3CBB08B1292E}"/>
              </a:ext>
            </a:extLst>
          </p:cNvPr>
          <p:cNvSpPr>
            <a:spLocks noGrp="1"/>
          </p:cNvSpPr>
          <p:nvPr>
            <p:ph type="body" sz="quarter" idx="10"/>
          </p:nvPr>
        </p:nvSpPr>
        <p:spPr>
          <a:xfrm>
            <a:off x="586390" y="1316331"/>
            <a:ext cx="11018520" cy="5084469"/>
          </a:xfrm>
        </p:spPr>
        <p:txBody>
          <a:bodyPr/>
          <a:lstStyle/>
          <a:p>
            <a:pPr fontAlgn="base"/>
            <a:r>
              <a:rPr lang="en-US" b="1" dirty="0">
                <a:solidFill>
                  <a:srgbClr val="000000"/>
                </a:solidFill>
                <a:latin typeface="Calibri Light"/>
                <a:cs typeface="Calibri Light"/>
              </a:rPr>
              <a:t>Goal. </a:t>
            </a:r>
            <a:r>
              <a:rPr lang="en-US" dirty="0">
                <a:solidFill>
                  <a:srgbClr val="000000"/>
                </a:solidFill>
                <a:latin typeface="Calibri Light"/>
                <a:cs typeface="Calibri Light"/>
              </a:rPr>
              <a:t>Create a performant VDI implementation that will work seamlessly for multiple partners</a:t>
            </a:r>
            <a:endParaRPr lang="en-US" dirty="0"/>
          </a:p>
          <a:p>
            <a:pPr fontAlgn="base"/>
            <a:r>
              <a:rPr lang="en-US" b="1" dirty="0">
                <a:solidFill>
                  <a:srgbClr val="000000"/>
                </a:solidFill>
                <a:latin typeface="Calibri Light"/>
                <a:cs typeface="Calibri Light"/>
              </a:rPr>
              <a:t>Approach. </a:t>
            </a:r>
            <a:r>
              <a:rPr lang="en-US" dirty="0">
                <a:solidFill>
                  <a:srgbClr val="000000"/>
                </a:solidFill>
                <a:latin typeface="Calibri Light"/>
                <a:cs typeface="Calibri Light"/>
              </a:rPr>
              <a:t>Augment Teams by injecting functionality to allow Audio/Video (A/V) to be remoted. Specifically:</a:t>
            </a:r>
          </a:p>
          <a:p>
            <a:pPr marL="230188" indent="-230188" fontAlgn="base">
              <a:buFont typeface="Arial" panose="020B0604020202020204" pitchFamily="34" charset="0"/>
              <a:buChar char="•"/>
            </a:pPr>
            <a:r>
              <a:rPr lang="en-US" b="1" dirty="0">
                <a:solidFill>
                  <a:srgbClr val="000000"/>
                </a:solidFill>
                <a:latin typeface="Calibri Light"/>
                <a:cs typeface="Calibri Light"/>
              </a:rPr>
              <a:t>WebRTC function overrides. </a:t>
            </a:r>
            <a:r>
              <a:rPr lang="en-US" dirty="0">
                <a:solidFill>
                  <a:srgbClr val="000000"/>
                </a:solidFill>
                <a:latin typeface="Calibri Light"/>
                <a:cs typeface="Calibri Light"/>
              </a:rPr>
              <a:t>For example, </a:t>
            </a:r>
            <a:r>
              <a:rPr lang="en-US" dirty="0" err="1">
                <a:solidFill>
                  <a:srgbClr val="000000"/>
                </a:solidFill>
                <a:latin typeface="Calibri Light"/>
                <a:cs typeface="Calibri Light"/>
              </a:rPr>
              <a:t>RTCPeerConnection</a:t>
            </a:r>
            <a:r>
              <a:rPr lang="en-US" dirty="0">
                <a:solidFill>
                  <a:srgbClr val="000000"/>
                </a:solidFill>
                <a:latin typeface="Calibri Light"/>
                <a:cs typeface="Calibri Light"/>
              </a:rPr>
              <a:t>() creates the connection on the Thin Client instead of VM, allowing A/V to stream directly between the Remote Client and the Thin Client</a:t>
            </a:r>
          </a:p>
          <a:p>
            <a:pPr marL="230188" indent="-230188" fontAlgn="base">
              <a:buFont typeface="Arial" panose="020B0604020202020204" pitchFamily="34" charset="0"/>
              <a:buChar char="•"/>
            </a:pPr>
            <a:r>
              <a:rPr lang="en-US" b="1" dirty="0">
                <a:solidFill>
                  <a:srgbClr val="000000"/>
                </a:solidFill>
                <a:latin typeface="Calibri Light"/>
                <a:cs typeface="Calibri Light"/>
              </a:rPr>
              <a:t>Mirrored A/V elements. </a:t>
            </a:r>
            <a:r>
              <a:rPr lang="en-US" dirty="0">
                <a:solidFill>
                  <a:srgbClr val="000000"/>
                </a:solidFill>
                <a:latin typeface="Calibri Light"/>
                <a:cs typeface="Calibri Light"/>
              </a:rPr>
              <a:t>Allows changes in Teams running on the VM to be represented on the Thin Client</a:t>
            </a:r>
          </a:p>
          <a:p>
            <a:pPr marL="230188" indent="-230188" fontAlgn="base">
              <a:buFont typeface="Arial" panose="020B0604020202020204" pitchFamily="34" charset="0"/>
              <a:buChar char="•"/>
            </a:pPr>
            <a:r>
              <a:rPr lang="en-US" b="1" dirty="0">
                <a:solidFill>
                  <a:srgbClr val="000000"/>
                </a:solidFill>
                <a:latin typeface="Calibri Light"/>
                <a:cs typeface="Calibri Light"/>
              </a:rPr>
              <a:t>Partner VM implementation. </a:t>
            </a:r>
            <a:r>
              <a:rPr lang="en-US" dirty="0">
                <a:solidFill>
                  <a:srgbClr val="000000"/>
                </a:solidFill>
                <a:latin typeface="Calibri Light"/>
                <a:cs typeface="Calibri Light"/>
              </a:rPr>
              <a:t>Contains a secure connection to the Thin Client, allowing VM to be notified about A/V events on the Thin Client</a:t>
            </a:r>
          </a:p>
        </p:txBody>
      </p:sp>
    </p:spTree>
    <p:extLst>
      <p:ext uri="{BB962C8B-B14F-4D97-AF65-F5344CB8AC3E}">
        <p14:creationId xmlns:p14="http://schemas.microsoft.com/office/powerpoint/2010/main" val="3368987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91A02-05BF-4C7A-8BCD-504C9BB972D0}"/>
              </a:ext>
            </a:extLst>
          </p:cNvPr>
          <p:cNvSpPr>
            <a:spLocks noGrp="1"/>
          </p:cNvSpPr>
          <p:nvPr>
            <p:ph type="title"/>
          </p:nvPr>
        </p:nvSpPr>
        <p:spPr/>
        <p:txBody>
          <a:bodyPr/>
          <a:lstStyle/>
          <a:p>
            <a:r>
              <a:rPr lang="en-US"/>
              <a:t>Teams for VDI: High Level Architecture (Cont.)</a:t>
            </a:r>
          </a:p>
        </p:txBody>
      </p:sp>
      <p:pic>
        <p:nvPicPr>
          <p:cNvPr id="5" name="Picture 4">
            <a:extLst>
              <a:ext uri="{FF2B5EF4-FFF2-40B4-BE49-F238E27FC236}">
                <a16:creationId xmlns:a16="http://schemas.microsoft.com/office/drawing/2014/main" id="{2A726D35-DA65-4C92-B1B5-CCE63B4FC7EF}"/>
              </a:ext>
            </a:extLst>
          </p:cNvPr>
          <p:cNvPicPr>
            <a:picLocks noChangeAspect="1"/>
          </p:cNvPicPr>
          <p:nvPr/>
        </p:nvPicPr>
        <p:blipFill>
          <a:blip r:embed="rId2"/>
          <a:stretch>
            <a:fillRect/>
          </a:stretch>
        </p:blipFill>
        <p:spPr>
          <a:xfrm>
            <a:off x="776390" y="1099432"/>
            <a:ext cx="10314943" cy="5397478"/>
          </a:xfrm>
          <a:prstGeom prst="rect">
            <a:avLst/>
          </a:prstGeom>
        </p:spPr>
      </p:pic>
    </p:spTree>
    <p:extLst>
      <p:ext uri="{BB962C8B-B14F-4D97-AF65-F5344CB8AC3E}">
        <p14:creationId xmlns:p14="http://schemas.microsoft.com/office/powerpoint/2010/main" val="1926031367"/>
      </p:ext>
    </p:extLst>
  </p:cSld>
  <p:clrMapOvr>
    <a:masterClrMapping/>
  </p:clrMapOvr>
  <p:transition>
    <p:fade/>
  </p:transition>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66FE9-9909-4C94-A21C-1033A851E8B3}"/>
              </a:ext>
            </a:extLst>
          </p:cNvPr>
          <p:cNvSpPr>
            <a:spLocks noGrp="1"/>
          </p:cNvSpPr>
          <p:nvPr>
            <p:ph type="title"/>
          </p:nvPr>
        </p:nvSpPr>
        <p:spPr/>
        <p:txBody>
          <a:bodyPr/>
          <a:lstStyle/>
          <a:p>
            <a:r>
              <a:rPr lang="en-US"/>
              <a:t>Teams on VDI: Installation and Packaging</a:t>
            </a:r>
          </a:p>
        </p:txBody>
      </p:sp>
      <p:sp>
        <p:nvSpPr>
          <p:cNvPr id="4" name="Text Placeholder 3">
            <a:extLst>
              <a:ext uri="{FF2B5EF4-FFF2-40B4-BE49-F238E27FC236}">
                <a16:creationId xmlns:a16="http://schemas.microsoft.com/office/drawing/2014/main" id="{ACF73718-8453-4DBD-9162-49DCA890C992}"/>
              </a:ext>
            </a:extLst>
          </p:cNvPr>
          <p:cNvSpPr>
            <a:spLocks noGrp="1"/>
          </p:cNvSpPr>
          <p:nvPr>
            <p:ph type="body" sz="quarter" idx="10"/>
          </p:nvPr>
        </p:nvSpPr>
        <p:spPr>
          <a:xfrm>
            <a:off x="586390" y="1434370"/>
            <a:ext cx="11018520" cy="4893647"/>
          </a:xfrm>
        </p:spPr>
        <p:txBody>
          <a:bodyPr vert="horz" wrap="square" lIns="0" tIns="0" rIns="0" bIns="0" rtlCol="0" anchor="t">
            <a:spAutoFit/>
          </a:bodyPr>
          <a:lstStyle/>
          <a:p>
            <a:r>
              <a:rPr lang="en-US" sz="2400">
                <a:cs typeface="Segoe UI"/>
              </a:rPr>
              <a:t>Teams on VDI is packaged as a special MSI image. </a:t>
            </a:r>
            <a:r>
              <a:rPr lang="en-US" sz="2400"/>
              <a:t>Implications:</a:t>
            </a:r>
          </a:p>
          <a:p>
            <a:pPr marL="341313" indent="-341313">
              <a:buFont typeface="Arial" panose="020B0604020202020204" pitchFamily="34" charset="0"/>
              <a:buChar char="•"/>
            </a:pPr>
            <a:r>
              <a:rPr lang="en-US" sz="2400"/>
              <a:t>If Teams is already installed (via EXE, MSI, or Office Pro Plus), it must be uninstalled first</a:t>
            </a:r>
          </a:p>
          <a:p>
            <a:pPr marL="341313" indent="-341313">
              <a:buFont typeface="Arial" panose="020B0604020202020204" pitchFamily="34" charset="0"/>
              <a:buChar char="•"/>
            </a:pPr>
            <a:r>
              <a:rPr lang="en-US" sz="2400"/>
              <a:t>Installation steps</a:t>
            </a:r>
          </a:p>
          <a:p>
            <a:pPr marL="573088" lvl="1" indent="-231775">
              <a:buFont typeface="+mj-lt"/>
              <a:buAutoNum type="arabicPeriod"/>
            </a:pPr>
            <a:r>
              <a:rPr lang="en-US" sz="1800"/>
              <a:t>Sign into Teams using a browser</a:t>
            </a:r>
          </a:p>
          <a:p>
            <a:pPr marL="573088" lvl="1" indent="-231775">
              <a:buFont typeface="+mj-lt"/>
              <a:buAutoNum type="arabicPeriod"/>
            </a:pPr>
            <a:r>
              <a:rPr lang="en-US" sz="1800"/>
              <a:t>From a new browser window/tab, download the </a:t>
            </a:r>
            <a:r>
              <a:rPr lang="en-US" sz="1800">
                <a:hlinkClick r:id="rId2"/>
              </a:rPr>
              <a:t>32-bit</a:t>
            </a:r>
            <a:r>
              <a:rPr lang="en-US" sz="1800"/>
              <a:t> or </a:t>
            </a:r>
            <a:r>
              <a:rPr lang="en-US" sz="1800">
                <a:hlinkClick r:id="rId3"/>
              </a:rPr>
              <a:t>64-bit</a:t>
            </a:r>
            <a:r>
              <a:rPr lang="en-US" sz="1800"/>
              <a:t> MSI</a:t>
            </a:r>
          </a:p>
          <a:p>
            <a:pPr marL="573088" lvl="1" indent="-231775">
              <a:buFont typeface="+mj-lt"/>
              <a:buAutoNum type="arabicPeriod"/>
            </a:pPr>
            <a:r>
              <a:rPr lang="en-US" sz="1800"/>
              <a:t>Use</a:t>
            </a:r>
            <a:r>
              <a:rPr lang="en-US" sz="1800">
                <a:ea typeface="+mn-lt"/>
                <a:cs typeface="+mn-lt"/>
              </a:rPr>
              <a:t> one of the following commands to install the Teams desktop client MSI using the per-machine mode:</a:t>
            </a:r>
            <a:endParaRPr lang="en-US" sz="1800"/>
          </a:p>
          <a:p>
            <a:pPr marL="803275" lvl="3"/>
            <a:r>
              <a:rPr lang="en-US" sz="1200" err="1">
                <a:latin typeface="Consolas" panose="020B0609020204030204" pitchFamily="49" charset="0"/>
                <a:ea typeface="+mn-lt"/>
                <a:cs typeface="+mn-lt"/>
              </a:rPr>
              <a:t>msiexec</a:t>
            </a:r>
            <a:r>
              <a:rPr lang="en-US" sz="1200">
                <a:latin typeface="Consolas" panose="020B0609020204030204" pitchFamily="49" charset="0"/>
                <a:ea typeface="+mn-lt"/>
                <a:cs typeface="+mn-lt"/>
              </a:rPr>
              <a:t> /</a:t>
            </a:r>
            <a:r>
              <a:rPr lang="en-US" sz="1200" err="1">
                <a:latin typeface="Consolas" panose="020B0609020204030204" pitchFamily="49" charset="0"/>
                <a:ea typeface="+mn-lt"/>
                <a:cs typeface="+mn-lt"/>
              </a:rPr>
              <a:t>i</a:t>
            </a:r>
            <a:r>
              <a:rPr lang="en-US" sz="1200">
                <a:latin typeface="Consolas" panose="020B0609020204030204" pitchFamily="49" charset="0"/>
                <a:ea typeface="+mn-lt"/>
                <a:cs typeface="+mn-lt"/>
              </a:rPr>
              <a:t> Teams_windows.msi /l*v msi_install.log ALLUSER=1</a:t>
            </a:r>
            <a:endParaRPr lang="en-US" sz="1200">
              <a:latin typeface="Consolas" panose="020B0609020204030204" pitchFamily="49" charset="0"/>
              <a:cs typeface="Segoe UI"/>
            </a:endParaRPr>
          </a:p>
          <a:p>
            <a:pPr marL="803275" lvl="3"/>
            <a:r>
              <a:rPr lang="en-US" sz="1200" err="1">
                <a:latin typeface="Consolas" panose="020B0609020204030204" pitchFamily="49" charset="0"/>
                <a:ea typeface="+mn-lt"/>
                <a:cs typeface="+mn-lt"/>
              </a:rPr>
              <a:t>msiexec</a:t>
            </a:r>
            <a:r>
              <a:rPr lang="en-US" sz="1200">
                <a:latin typeface="Consolas" panose="020B0609020204030204" pitchFamily="49" charset="0"/>
                <a:ea typeface="+mn-lt"/>
                <a:cs typeface="+mn-lt"/>
              </a:rPr>
              <a:t> /</a:t>
            </a:r>
            <a:r>
              <a:rPr lang="en-US" sz="1200" err="1">
                <a:latin typeface="Consolas" panose="020B0609020204030204" pitchFamily="49" charset="0"/>
                <a:ea typeface="+mn-lt"/>
                <a:cs typeface="+mn-lt"/>
              </a:rPr>
              <a:t>i</a:t>
            </a:r>
            <a:r>
              <a:rPr lang="en-US" sz="1200">
                <a:latin typeface="Consolas" panose="020B0609020204030204" pitchFamily="49" charset="0"/>
                <a:ea typeface="+mn-lt"/>
                <a:cs typeface="+mn-lt"/>
              </a:rPr>
              <a:t> Teams_windows_x64.msi /l*v msi_install_x64.log ALLUSER=1</a:t>
            </a:r>
            <a:endParaRPr lang="en-US" sz="1200">
              <a:latin typeface="Consolas" panose="020B0609020204030204" pitchFamily="49" charset="0"/>
              <a:cs typeface="Segoe UI"/>
            </a:endParaRPr>
          </a:p>
          <a:p>
            <a:pPr marL="341313" indent="-341313">
              <a:buFont typeface="Arial" panose="020B0604020202020204" pitchFamily="34" charset="0"/>
              <a:buChar char="•"/>
            </a:pPr>
            <a:r>
              <a:rPr lang="en-US" sz="2400"/>
              <a:t>Updates are manual:</a:t>
            </a:r>
          </a:p>
          <a:p>
            <a:pPr marL="573088" lvl="1" indent="-231775">
              <a:buFont typeface="Arial" panose="020B0604020202020204" pitchFamily="34" charset="0"/>
              <a:buChar char="•"/>
            </a:pPr>
            <a:r>
              <a:rPr lang="en-US" sz="1800"/>
              <a:t>Uninstall:</a:t>
            </a:r>
          </a:p>
          <a:p>
            <a:pPr marL="803275" lvl="3"/>
            <a:r>
              <a:rPr lang="en-US" sz="1200" err="1">
                <a:latin typeface="Consolas" panose="020B0609020204030204" pitchFamily="49" charset="0"/>
                <a:ea typeface="+mn-lt"/>
                <a:cs typeface="+mn-lt"/>
              </a:rPr>
              <a:t>msiexec</a:t>
            </a:r>
            <a:r>
              <a:rPr lang="en-US" sz="1200">
                <a:latin typeface="Consolas" panose="020B0609020204030204" pitchFamily="49" charset="0"/>
                <a:ea typeface="+mn-lt"/>
                <a:cs typeface="+mn-lt"/>
              </a:rPr>
              <a:t> /passive /x Teams_windows.msi /l*v msi_uninstall.log</a:t>
            </a:r>
          </a:p>
          <a:p>
            <a:pPr marL="803275" lvl="3"/>
            <a:r>
              <a:rPr lang="en-US" sz="1200" err="1">
                <a:latin typeface="Consolas" panose="020B0609020204030204" pitchFamily="49" charset="0"/>
                <a:ea typeface="+mn-lt"/>
                <a:cs typeface="+mn-lt"/>
              </a:rPr>
              <a:t>msiexec</a:t>
            </a:r>
            <a:r>
              <a:rPr lang="en-US" sz="1200">
                <a:latin typeface="Consolas" panose="020B0609020204030204" pitchFamily="49" charset="0"/>
                <a:ea typeface="+mn-lt"/>
                <a:cs typeface="+mn-lt"/>
              </a:rPr>
              <a:t> /passive /x Teams_windows_x64.msi /l*v msi_uninstall_x64.log</a:t>
            </a:r>
          </a:p>
          <a:p>
            <a:pPr marL="573088" lvl="1" indent="-231775">
              <a:buFont typeface="Arial" panose="020B0604020202020204" pitchFamily="34" charset="0"/>
              <a:buChar char="•"/>
            </a:pPr>
            <a:r>
              <a:rPr lang="en-US" sz="1800"/>
              <a:t>Repeat installation steps</a:t>
            </a:r>
          </a:p>
        </p:txBody>
      </p:sp>
    </p:spTree>
    <p:extLst>
      <p:ext uri="{BB962C8B-B14F-4D97-AF65-F5344CB8AC3E}">
        <p14:creationId xmlns:p14="http://schemas.microsoft.com/office/powerpoint/2010/main" val="489906977"/>
      </p:ext>
    </p:extLst>
  </p:cSld>
  <p:clrMapOvr>
    <a:masterClrMapping/>
  </p:clrMapOvr>
  <p:transition>
    <p:fade/>
  </p:transition>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E3880A-FC8D-4EC7-81FD-2D167AAAF7A8}"/>
              </a:ext>
            </a:extLst>
          </p:cNvPr>
          <p:cNvSpPr>
            <a:spLocks noGrp="1"/>
          </p:cNvSpPr>
          <p:nvPr>
            <p:ph type="title"/>
          </p:nvPr>
        </p:nvSpPr>
        <p:spPr/>
        <p:txBody>
          <a:bodyPr/>
          <a:lstStyle/>
          <a:p>
            <a:r>
              <a:rPr lang="en-US"/>
              <a:t>High-level client + services architecture</a:t>
            </a:r>
          </a:p>
        </p:txBody>
      </p:sp>
    </p:spTree>
    <p:extLst>
      <p:ext uri="{BB962C8B-B14F-4D97-AF65-F5344CB8AC3E}">
        <p14:creationId xmlns:p14="http://schemas.microsoft.com/office/powerpoint/2010/main" val="14766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060A8-6AC2-4739-8BA8-DB27144C3C36}"/>
              </a:ext>
            </a:extLst>
          </p:cNvPr>
          <p:cNvSpPr>
            <a:spLocks noGrp="1"/>
          </p:cNvSpPr>
          <p:nvPr>
            <p:ph type="title"/>
          </p:nvPr>
        </p:nvSpPr>
        <p:spPr/>
        <p:txBody>
          <a:bodyPr/>
          <a:lstStyle/>
          <a:p>
            <a:r>
              <a:rPr lang="en-US"/>
              <a:t>Teams on VDI: Implementation Details</a:t>
            </a:r>
          </a:p>
        </p:txBody>
      </p:sp>
      <p:sp>
        <p:nvSpPr>
          <p:cNvPr id="4" name="Text Placeholder 3">
            <a:extLst>
              <a:ext uri="{FF2B5EF4-FFF2-40B4-BE49-F238E27FC236}">
                <a16:creationId xmlns:a16="http://schemas.microsoft.com/office/drawing/2014/main" id="{FDF77583-7F9E-455B-8D03-D8A85938A4DD}"/>
              </a:ext>
            </a:extLst>
          </p:cNvPr>
          <p:cNvSpPr>
            <a:spLocks noGrp="1"/>
          </p:cNvSpPr>
          <p:nvPr>
            <p:ph type="body" sz="quarter" idx="10"/>
          </p:nvPr>
        </p:nvSpPr>
        <p:spPr>
          <a:xfrm>
            <a:off x="586390" y="1434370"/>
            <a:ext cx="11018520" cy="4579715"/>
          </a:xfrm>
        </p:spPr>
        <p:txBody>
          <a:bodyPr/>
          <a:lstStyle/>
          <a:p>
            <a:r>
              <a:rPr lang="en-US" sz="2400">
                <a:ea typeface="+mn-lt"/>
                <a:cs typeface="+mn-lt"/>
              </a:rPr>
              <a:t>Support for P2P calling Audio/Video streams uses WebRTC.  During of calling service initialization, if Teams is running in a VDI environment, WebRTC calling stack is used instead of native Teams calling stack</a:t>
            </a:r>
            <a:endParaRPr lang="en-US" sz="2400"/>
          </a:p>
          <a:p>
            <a:r>
              <a:rPr lang="en-US" sz="2400">
                <a:ea typeface="+mn-lt"/>
                <a:cs typeface="+mn-lt"/>
              </a:rPr>
              <a:t>During initialization, the following functions are replaced by VDI Partner implementations: </a:t>
            </a:r>
            <a:endParaRPr lang="en-US" sz="2400"/>
          </a:p>
          <a:p>
            <a:pPr marL="285750" indent="-285750">
              <a:buFont typeface="Arial"/>
              <a:buChar char="•"/>
            </a:pPr>
            <a:r>
              <a:rPr lang="en-US" sz="2000" err="1">
                <a:latin typeface="Consolas" panose="020B0609020204030204" pitchFamily="49" charset="0"/>
                <a:ea typeface="+mn-lt"/>
                <a:cs typeface="+mn-lt"/>
              </a:rPr>
              <a:t>window.webkitRTCPeerConnection</a:t>
            </a:r>
            <a:r>
              <a:rPr lang="en-US" sz="2000">
                <a:latin typeface="Consolas" panose="020B0609020204030204" pitchFamily="49" charset="0"/>
                <a:ea typeface="+mn-lt"/>
                <a:cs typeface="+mn-lt"/>
              </a:rPr>
              <a:t>()</a:t>
            </a:r>
            <a:r>
              <a:rPr lang="en-US" sz="2000">
                <a:ea typeface="+mn-lt"/>
                <a:cs typeface="+mn-lt"/>
              </a:rPr>
              <a:t> – Create peer connection</a:t>
            </a:r>
            <a:endParaRPr lang="en-US" sz="2000"/>
          </a:p>
          <a:p>
            <a:pPr marL="285750" indent="-285750">
              <a:buFont typeface="Arial"/>
              <a:buChar char="•"/>
            </a:pPr>
            <a:r>
              <a:rPr lang="en-US" sz="2000" err="1">
                <a:latin typeface="Consolas" panose="020B0609020204030204" pitchFamily="49" charset="0"/>
                <a:ea typeface="+mn-lt"/>
                <a:cs typeface="+mn-lt"/>
              </a:rPr>
              <a:t>navigator.getUserMedia</a:t>
            </a:r>
            <a:r>
              <a:rPr lang="en-US" sz="2000">
                <a:latin typeface="Consolas" panose="020B0609020204030204" pitchFamily="49" charset="0"/>
                <a:ea typeface="+mn-lt"/>
                <a:cs typeface="+mn-lt"/>
              </a:rPr>
              <a:t>() </a:t>
            </a:r>
            <a:r>
              <a:rPr lang="en-US" sz="2000">
                <a:ea typeface="+mn-lt"/>
                <a:cs typeface="+mn-lt"/>
              </a:rPr>
              <a:t>– get user media shim</a:t>
            </a:r>
            <a:endParaRPr lang="en-US" sz="2000"/>
          </a:p>
          <a:p>
            <a:pPr marL="285750" indent="-285750">
              <a:buFont typeface="Arial"/>
              <a:buChar char="•"/>
            </a:pPr>
            <a:r>
              <a:rPr lang="en-US" sz="2000" err="1">
                <a:latin typeface="Consolas" panose="020B0609020204030204" pitchFamily="49" charset="0"/>
                <a:ea typeface="+mn-lt"/>
                <a:cs typeface="+mn-lt"/>
              </a:rPr>
              <a:t>navigator.mediaDevices.enumerateDevices</a:t>
            </a:r>
            <a:r>
              <a:rPr lang="en-US" sz="2000">
                <a:latin typeface="Consolas" panose="020B0609020204030204" pitchFamily="49" charset="0"/>
                <a:ea typeface="+mn-lt"/>
                <a:cs typeface="+mn-lt"/>
              </a:rPr>
              <a:t>() </a:t>
            </a:r>
            <a:r>
              <a:rPr lang="en-US" sz="2000">
                <a:ea typeface="+mn-lt"/>
                <a:cs typeface="+mn-lt"/>
              </a:rPr>
              <a:t>– enumerate devices shim</a:t>
            </a:r>
            <a:endParaRPr lang="en-US" sz="2000"/>
          </a:p>
          <a:p>
            <a:pPr marL="285750" indent="-285750">
              <a:buFont typeface="Arial,Sans-Serif"/>
              <a:buChar char="•"/>
            </a:pPr>
            <a:r>
              <a:rPr lang="en-US" sz="2000" err="1">
                <a:latin typeface="Consolas" panose="020B0609020204030204" pitchFamily="49" charset="0"/>
                <a:ea typeface="+mn-lt"/>
                <a:cs typeface="+mn-lt"/>
              </a:rPr>
              <a:t>navigator.mediaDevices.getDisplayMedia</a:t>
            </a:r>
            <a:r>
              <a:rPr lang="en-US" sz="2000">
                <a:latin typeface="Consolas" panose="020B0609020204030204" pitchFamily="49" charset="0"/>
                <a:ea typeface="+mn-lt"/>
                <a:cs typeface="+mn-lt"/>
              </a:rPr>
              <a:t>() </a:t>
            </a:r>
            <a:r>
              <a:rPr lang="en-US" sz="2000">
                <a:ea typeface="+mn-lt"/>
                <a:cs typeface="+mn-lt"/>
              </a:rPr>
              <a:t>– get display media shim</a:t>
            </a:r>
            <a:endParaRPr lang="en-US" sz="2000"/>
          </a:p>
          <a:p>
            <a:r>
              <a:rPr lang="en-US" sz="2400">
                <a:ea typeface="+mn-lt"/>
                <a:cs typeface="+mn-lt"/>
              </a:rPr>
              <a:t>Multiparty calls and 1:1 Call Escalation to multiparty calls use this flow as well.  With multi-party calls, the peer connection connects the Thin Client to the Meeting Server</a:t>
            </a:r>
          </a:p>
        </p:txBody>
      </p:sp>
    </p:spTree>
    <p:extLst>
      <p:ext uri="{BB962C8B-B14F-4D97-AF65-F5344CB8AC3E}">
        <p14:creationId xmlns:p14="http://schemas.microsoft.com/office/powerpoint/2010/main" val="748855213"/>
      </p:ext>
    </p:extLst>
  </p:cSld>
  <p:clrMapOvr>
    <a:masterClrMapping/>
  </p:clrMapOvr>
  <p:transition>
    <p:fade/>
  </p:transition>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88B7-DC8E-4F33-8560-16FF0EB15B59}"/>
              </a:ext>
            </a:extLst>
          </p:cNvPr>
          <p:cNvSpPr>
            <a:spLocks noGrp="1"/>
          </p:cNvSpPr>
          <p:nvPr>
            <p:ph type="title"/>
          </p:nvPr>
        </p:nvSpPr>
        <p:spPr/>
        <p:txBody>
          <a:bodyPr/>
          <a:lstStyle/>
          <a:p>
            <a:r>
              <a:rPr lang="en-US"/>
              <a:t>Teams on VDI: A/V Mirroring </a:t>
            </a:r>
          </a:p>
        </p:txBody>
      </p:sp>
      <p:grpSp>
        <p:nvGrpSpPr>
          <p:cNvPr id="9" name="Group 8">
            <a:extLst>
              <a:ext uri="{FF2B5EF4-FFF2-40B4-BE49-F238E27FC236}">
                <a16:creationId xmlns:a16="http://schemas.microsoft.com/office/drawing/2014/main" id="{F3EE33E0-A26C-4D03-9468-E434D3364C85}"/>
              </a:ext>
            </a:extLst>
          </p:cNvPr>
          <p:cNvGrpSpPr/>
          <p:nvPr/>
        </p:nvGrpSpPr>
        <p:grpSpPr>
          <a:xfrm>
            <a:off x="2213265" y="1274885"/>
            <a:ext cx="2453054" cy="4308230"/>
            <a:chOff x="2057400" y="1608992"/>
            <a:chExt cx="2453054" cy="4308230"/>
          </a:xfrm>
        </p:grpSpPr>
        <p:sp>
          <p:nvSpPr>
            <p:cNvPr id="4" name="Rectangle 3">
              <a:extLst>
                <a:ext uri="{FF2B5EF4-FFF2-40B4-BE49-F238E27FC236}">
                  <a16:creationId xmlns:a16="http://schemas.microsoft.com/office/drawing/2014/main" id="{CAFB366D-CA98-4C0B-A222-1119A199E18E}"/>
                </a:ext>
              </a:extLst>
            </p:cNvPr>
            <p:cNvSpPr/>
            <p:nvPr/>
          </p:nvSpPr>
          <p:spPr bwMode="auto">
            <a:xfrm>
              <a:off x="2057400" y="1922318"/>
              <a:ext cx="2453054" cy="399490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4C755A2F-38DF-4A8E-BF57-DF8257E0D006}"/>
                </a:ext>
              </a:extLst>
            </p:cNvPr>
            <p:cNvSpPr/>
            <p:nvPr/>
          </p:nvSpPr>
          <p:spPr bwMode="auto">
            <a:xfrm>
              <a:off x="2057400" y="1608992"/>
              <a:ext cx="2453054" cy="313326"/>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Virtual Machine</a:t>
              </a:r>
            </a:p>
          </p:txBody>
        </p:sp>
      </p:grpSp>
      <p:grpSp>
        <p:nvGrpSpPr>
          <p:cNvPr id="8" name="Group 7">
            <a:extLst>
              <a:ext uri="{FF2B5EF4-FFF2-40B4-BE49-F238E27FC236}">
                <a16:creationId xmlns:a16="http://schemas.microsoft.com/office/drawing/2014/main" id="{D5D15AC4-6235-4207-95D0-24998F1D5CEE}"/>
              </a:ext>
            </a:extLst>
          </p:cNvPr>
          <p:cNvGrpSpPr/>
          <p:nvPr/>
        </p:nvGrpSpPr>
        <p:grpSpPr>
          <a:xfrm>
            <a:off x="7465614" y="1274885"/>
            <a:ext cx="2453054" cy="4308231"/>
            <a:chOff x="5884984" y="1608991"/>
            <a:chExt cx="2453054" cy="4308231"/>
          </a:xfrm>
        </p:grpSpPr>
        <p:sp>
          <p:nvSpPr>
            <p:cNvPr id="5" name="Rectangle 4">
              <a:extLst>
                <a:ext uri="{FF2B5EF4-FFF2-40B4-BE49-F238E27FC236}">
                  <a16:creationId xmlns:a16="http://schemas.microsoft.com/office/drawing/2014/main" id="{89DEA054-CE34-4E60-BA12-22237FD03EB9}"/>
                </a:ext>
              </a:extLst>
            </p:cNvPr>
            <p:cNvSpPr/>
            <p:nvPr/>
          </p:nvSpPr>
          <p:spPr bwMode="auto">
            <a:xfrm>
              <a:off x="5884984" y="1890345"/>
              <a:ext cx="2453054" cy="402687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B6EE7527-7CDB-447F-A101-AA64E5EF76D1}"/>
                </a:ext>
              </a:extLst>
            </p:cNvPr>
            <p:cNvSpPr/>
            <p:nvPr/>
          </p:nvSpPr>
          <p:spPr bwMode="auto">
            <a:xfrm>
              <a:off x="5884984" y="1608991"/>
              <a:ext cx="2453054" cy="313326"/>
            </a:xfrm>
            <a:prstGeom prst="rect">
              <a:avLst/>
            </a:prstGeom>
            <a:solidFill>
              <a:schemeClr val="accent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cs typeface="Segoe UI" pitchFamily="34" charset="0"/>
                </a:rPr>
                <a:t>Thin Client</a:t>
              </a:r>
            </a:p>
          </p:txBody>
        </p:sp>
      </p:grpSp>
      <p:sp>
        <p:nvSpPr>
          <p:cNvPr id="10" name="Rectangle: Rounded Corners 9">
            <a:extLst>
              <a:ext uri="{FF2B5EF4-FFF2-40B4-BE49-F238E27FC236}">
                <a16:creationId xmlns:a16="http://schemas.microsoft.com/office/drawing/2014/main" id="{C75D37F3-CA23-4390-B307-EE17189E8DFF}"/>
              </a:ext>
            </a:extLst>
          </p:cNvPr>
          <p:cNvSpPr/>
          <p:nvPr/>
        </p:nvSpPr>
        <p:spPr bwMode="auto">
          <a:xfrm>
            <a:off x="2550303" y="1828883"/>
            <a:ext cx="1778978"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Peer Connection</a:t>
            </a:r>
          </a:p>
        </p:txBody>
      </p:sp>
      <p:sp>
        <p:nvSpPr>
          <p:cNvPr id="11" name="Rectangle: Rounded Corners 10">
            <a:extLst>
              <a:ext uri="{FF2B5EF4-FFF2-40B4-BE49-F238E27FC236}">
                <a16:creationId xmlns:a16="http://schemas.microsoft.com/office/drawing/2014/main" id="{C36DECD7-14A2-4E4B-9C3E-2A2BB37A8DF9}"/>
              </a:ext>
            </a:extLst>
          </p:cNvPr>
          <p:cNvSpPr/>
          <p:nvPr/>
        </p:nvSpPr>
        <p:spPr bwMode="auto">
          <a:xfrm>
            <a:off x="7802652" y="1828884"/>
            <a:ext cx="1778978" cy="553998"/>
          </a:xfrm>
          <a:prstGeom prst="roundRect">
            <a:avLst/>
          </a:prstGeom>
          <a:solidFill>
            <a:schemeClr val="accent2"/>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err="1">
                <a:gradFill>
                  <a:gsLst>
                    <a:gs pos="0">
                      <a:srgbClr val="FFFFFF"/>
                    </a:gs>
                    <a:gs pos="100000">
                      <a:srgbClr val="FFFFFF"/>
                    </a:gs>
                  </a:gsLst>
                  <a:lin ang="5400000" scaled="0"/>
                </a:gradFill>
                <a:ea typeface="Segoe UI" pitchFamily="34" charset="0"/>
                <a:cs typeface="Segoe UI" pitchFamily="34" charset="0"/>
              </a:rPr>
              <a:t>RTCPeerConnection</a:t>
            </a:r>
            <a:endParaRPr lang="en-US" sz="140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a:extLst>
              <a:ext uri="{FF2B5EF4-FFF2-40B4-BE49-F238E27FC236}">
                <a16:creationId xmlns:a16="http://schemas.microsoft.com/office/drawing/2014/main" id="{482F3E2E-B94B-4849-9B74-9F4EE058A121}"/>
              </a:ext>
            </a:extLst>
          </p:cNvPr>
          <p:cNvGrpSpPr/>
          <p:nvPr/>
        </p:nvGrpSpPr>
        <p:grpSpPr>
          <a:xfrm>
            <a:off x="2550303" y="2592186"/>
            <a:ext cx="1778978" cy="857817"/>
            <a:chOff x="2394438" y="2926293"/>
            <a:chExt cx="1778978" cy="857817"/>
          </a:xfrm>
        </p:grpSpPr>
        <p:sp>
          <p:nvSpPr>
            <p:cNvPr id="12" name="Rectangle: Rounded Corners 11">
              <a:extLst>
                <a:ext uri="{FF2B5EF4-FFF2-40B4-BE49-F238E27FC236}">
                  <a16:creationId xmlns:a16="http://schemas.microsoft.com/office/drawing/2014/main" id="{6D5C5B9A-A8CF-44D0-BAB4-96670FAF71AD}"/>
                </a:ext>
              </a:extLst>
            </p:cNvPr>
            <p:cNvSpPr/>
            <p:nvPr/>
          </p:nvSpPr>
          <p:spPr bwMode="auto">
            <a:xfrm>
              <a:off x="2394438" y="2926293"/>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Rounded Corners 12">
              <a:extLst>
                <a:ext uri="{FF2B5EF4-FFF2-40B4-BE49-F238E27FC236}">
                  <a16:creationId xmlns:a16="http://schemas.microsoft.com/office/drawing/2014/main" id="{D9BFEA88-CFFD-40E7-8D85-88C5E06223E7}"/>
                </a:ext>
              </a:extLst>
            </p:cNvPr>
            <p:cNvSpPr/>
            <p:nvPr/>
          </p:nvSpPr>
          <p:spPr bwMode="auto">
            <a:xfrm>
              <a:off x="2513734" y="3062616"/>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17B2EE5B-751B-4463-9FDF-78E4D52D554C}"/>
                </a:ext>
              </a:extLst>
            </p:cNvPr>
            <p:cNvSpPr/>
            <p:nvPr/>
          </p:nvSpPr>
          <p:spPr bwMode="auto">
            <a:xfrm>
              <a:off x="2633030" y="3230112"/>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Audio Element</a:t>
              </a:r>
            </a:p>
          </p:txBody>
        </p:sp>
      </p:grpSp>
      <p:grpSp>
        <p:nvGrpSpPr>
          <p:cNvPr id="20" name="Group 19">
            <a:extLst>
              <a:ext uri="{FF2B5EF4-FFF2-40B4-BE49-F238E27FC236}">
                <a16:creationId xmlns:a16="http://schemas.microsoft.com/office/drawing/2014/main" id="{6ABB9BB5-318F-4E40-BBB1-41B29DDA8888}"/>
              </a:ext>
            </a:extLst>
          </p:cNvPr>
          <p:cNvGrpSpPr/>
          <p:nvPr/>
        </p:nvGrpSpPr>
        <p:grpSpPr>
          <a:xfrm>
            <a:off x="2557363" y="3659308"/>
            <a:ext cx="1778978" cy="857817"/>
            <a:chOff x="2401498" y="3993415"/>
            <a:chExt cx="1778978" cy="857817"/>
          </a:xfrm>
        </p:grpSpPr>
        <p:sp>
          <p:nvSpPr>
            <p:cNvPr id="15" name="Rectangle: Rounded Corners 14">
              <a:extLst>
                <a:ext uri="{FF2B5EF4-FFF2-40B4-BE49-F238E27FC236}">
                  <a16:creationId xmlns:a16="http://schemas.microsoft.com/office/drawing/2014/main" id="{10BF7764-D23C-4A09-960A-ED5AEAFEFCD9}"/>
                </a:ext>
              </a:extLst>
            </p:cNvPr>
            <p:cNvSpPr/>
            <p:nvPr/>
          </p:nvSpPr>
          <p:spPr bwMode="auto">
            <a:xfrm>
              <a:off x="2401498" y="3993415"/>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6151F5C7-E9F3-4C2F-B978-CBEEE73B6CE8}"/>
                </a:ext>
              </a:extLst>
            </p:cNvPr>
            <p:cNvSpPr/>
            <p:nvPr/>
          </p:nvSpPr>
          <p:spPr bwMode="auto">
            <a:xfrm>
              <a:off x="2520794" y="4129738"/>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AC6AE935-18E3-4B4B-B061-4A96F8A0C2A8}"/>
                </a:ext>
              </a:extLst>
            </p:cNvPr>
            <p:cNvSpPr/>
            <p:nvPr/>
          </p:nvSpPr>
          <p:spPr bwMode="auto">
            <a:xfrm>
              <a:off x="2640090" y="4297234"/>
              <a:ext cx="1540386" cy="553998"/>
            </a:xfrm>
            <a:prstGeom prst="roundRect">
              <a:avLst/>
            </a:prstGeom>
            <a:solidFill>
              <a:schemeClr val="accent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Video Element</a:t>
              </a:r>
            </a:p>
          </p:txBody>
        </p:sp>
      </p:grpSp>
      <p:sp>
        <p:nvSpPr>
          <p:cNvPr id="18" name="Flowchart: Decision 17">
            <a:extLst>
              <a:ext uri="{FF2B5EF4-FFF2-40B4-BE49-F238E27FC236}">
                <a16:creationId xmlns:a16="http://schemas.microsoft.com/office/drawing/2014/main" id="{CB2900F3-734A-4AD0-B8DB-A63033D60FDA}"/>
              </a:ext>
            </a:extLst>
          </p:cNvPr>
          <p:cNvSpPr/>
          <p:nvPr/>
        </p:nvSpPr>
        <p:spPr bwMode="auto">
          <a:xfrm>
            <a:off x="2557363" y="4705044"/>
            <a:ext cx="1771918" cy="763303"/>
          </a:xfrm>
          <a:prstGeom prst="flowChartDecisi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Enumerate Devices</a:t>
            </a:r>
          </a:p>
        </p:txBody>
      </p:sp>
      <p:grpSp>
        <p:nvGrpSpPr>
          <p:cNvPr id="21" name="Group 20">
            <a:extLst>
              <a:ext uri="{FF2B5EF4-FFF2-40B4-BE49-F238E27FC236}">
                <a16:creationId xmlns:a16="http://schemas.microsoft.com/office/drawing/2014/main" id="{9FE5B8B6-DC97-4674-859C-7045ECF10EEA}"/>
              </a:ext>
            </a:extLst>
          </p:cNvPr>
          <p:cNvGrpSpPr/>
          <p:nvPr/>
        </p:nvGrpSpPr>
        <p:grpSpPr>
          <a:xfrm>
            <a:off x="7802652" y="2592187"/>
            <a:ext cx="1778978" cy="857817"/>
            <a:chOff x="2394438" y="2926293"/>
            <a:chExt cx="1778978" cy="857817"/>
          </a:xfrm>
          <a:solidFill>
            <a:schemeClr val="accent2"/>
          </a:solidFill>
        </p:grpSpPr>
        <p:sp>
          <p:nvSpPr>
            <p:cNvPr id="22" name="Rectangle: Rounded Corners 21">
              <a:extLst>
                <a:ext uri="{FF2B5EF4-FFF2-40B4-BE49-F238E27FC236}">
                  <a16:creationId xmlns:a16="http://schemas.microsoft.com/office/drawing/2014/main" id="{F67FE10E-DECC-40BD-B2D3-B4648439C581}"/>
                </a:ext>
              </a:extLst>
            </p:cNvPr>
            <p:cNvSpPr/>
            <p:nvPr/>
          </p:nvSpPr>
          <p:spPr bwMode="auto">
            <a:xfrm>
              <a:off x="2394438" y="2926293"/>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E90892F5-2DEB-418C-AD6C-A7B08D995BA2}"/>
                </a:ext>
              </a:extLst>
            </p:cNvPr>
            <p:cNvSpPr/>
            <p:nvPr/>
          </p:nvSpPr>
          <p:spPr bwMode="auto">
            <a:xfrm>
              <a:off x="2513734" y="3062616"/>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Rounded Corners 23">
              <a:extLst>
                <a:ext uri="{FF2B5EF4-FFF2-40B4-BE49-F238E27FC236}">
                  <a16:creationId xmlns:a16="http://schemas.microsoft.com/office/drawing/2014/main" id="{D979CF51-C818-42B3-927A-B23DF4B02761}"/>
                </a:ext>
              </a:extLst>
            </p:cNvPr>
            <p:cNvSpPr/>
            <p:nvPr/>
          </p:nvSpPr>
          <p:spPr bwMode="auto">
            <a:xfrm>
              <a:off x="2633030" y="3230112"/>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Audio Element</a:t>
              </a:r>
            </a:p>
          </p:txBody>
        </p:sp>
      </p:grpSp>
      <p:grpSp>
        <p:nvGrpSpPr>
          <p:cNvPr id="25" name="Group 24">
            <a:extLst>
              <a:ext uri="{FF2B5EF4-FFF2-40B4-BE49-F238E27FC236}">
                <a16:creationId xmlns:a16="http://schemas.microsoft.com/office/drawing/2014/main" id="{1410FE05-BA7F-4385-8152-F4E85841D5D5}"/>
              </a:ext>
            </a:extLst>
          </p:cNvPr>
          <p:cNvGrpSpPr/>
          <p:nvPr/>
        </p:nvGrpSpPr>
        <p:grpSpPr>
          <a:xfrm>
            <a:off x="7809712" y="3659309"/>
            <a:ext cx="1778978" cy="857817"/>
            <a:chOff x="2401498" y="3993415"/>
            <a:chExt cx="1778978" cy="857817"/>
          </a:xfrm>
          <a:solidFill>
            <a:schemeClr val="accent2"/>
          </a:solidFill>
        </p:grpSpPr>
        <p:sp>
          <p:nvSpPr>
            <p:cNvPr id="26" name="Rectangle: Rounded Corners 25">
              <a:extLst>
                <a:ext uri="{FF2B5EF4-FFF2-40B4-BE49-F238E27FC236}">
                  <a16:creationId xmlns:a16="http://schemas.microsoft.com/office/drawing/2014/main" id="{58C92AAF-F3B7-429C-B3C4-1A2982CA9675}"/>
                </a:ext>
              </a:extLst>
            </p:cNvPr>
            <p:cNvSpPr/>
            <p:nvPr/>
          </p:nvSpPr>
          <p:spPr bwMode="auto">
            <a:xfrm>
              <a:off x="2401498" y="3993415"/>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EE8247F2-B273-47F4-A228-77CF01D790D0}"/>
                </a:ext>
              </a:extLst>
            </p:cNvPr>
            <p:cNvSpPr/>
            <p:nvPr/>
          </p:nvSpPr>
          <p:spPr bwMode="auto">
            <a:xfrm>
              <a:off x="2520794" y="4129738"/>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Rounded Corners 27">
              <a:extLst>
                <a:ext uri="{FF2B5EF4-FFF2-40B4-BE49-F238E27FC236}">
                  <a16:creationId xmlns:a16="http://schemas.microsoft.com/office/drawing/2014/main" id="{9B83C8EB-E294-49B3-BC7D-B8C34FB7C6C2}"/>
                </a:ext>
              </a:extLst>
            </p:cNvPr>
            <p:cNvSpPr/>
            <p:nvPr/>
          </p:nvSpPr>
          <p:spPr bwMode="auto">
            <a:xfrm>
              <a:off x="2640090" y="4297234"/>
              <a:ext cx="1540386" cy="553998"/>
            </a:xfrm>
            <a:prstGeom prst="roundRect">
              <a:avLst/>
            </a:prstGeom>
            <a:grp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37160" rIns="9144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Video Element</a:t>
              </a:r>
            </a:p>
          </p:txBody>
        </p:sp>
      </p:grpSp>
      <p:sp>
        <p:nvSpPr>
          <p:cNvPr id="29" name="Flowchart: Decision 28">
            <a:extLst>
              <a:ext uri="{FF2B5EF4-FFF2-40B4-BE49-F238E27FC236}">
                <a16:creationId xmlns:a16="http://schemas.microsoft.com/office/drawing/2014/main" id="{950E72DF-DC47-4505-A0E0-F62E88AFBEBC}"/>
              </a:ext>
            </a:extLst>
          </p:cNvPr>
          <p:cNvSpPr/>
          <p:nvPr/>
        </p:nvSpPr>
        <p:spPr bwMode="auto">
          <a:xfrm>
            <a:off x="7809712" y="4705045"/>
            <a:ext cx="1771918" cy="763303"/>
          </a:xfrm>
          <a:prstGeom prst="flowChartDecisi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a:gradFill>
                  <a:gsLst>
                    <a:gs pos="0">
                      <a:srgbClr val="FFFFFF"/>
                    </a:gs>
                    <a:gs pos="100000">
                      <a:srgbClr val="FFFFFF"/>
                    </a:gs>
                  </a:gsLst>
                  <a:lin ang="5400000" scaled="0"/>
                </a:gradFill>
                <a:ea typeface="Segoe UI" pitchFamily="34" charset="0"/>
                <a:cs typeface="Segoe UI" pitchFamily="34" charset="0"/>
              </a:rPr>
              <a:t>Enumerate Devices</a:t>
            </a:r>
          </a:p>
        </p:txBody>
      </p:sp>
      <p:grpSp>
        <p:nvGrpSpPr>
          <p:cNvPr id="35" name="Group 34">
            <a:extLst>
              <a:ext uri="{FF2B5EF4-FFF2-40B4-BE49-F238E27FC236}">
                <a16:creationId xmlns:a16="http://schemas.microsoft.com/office/drawing/2014/main" id="{59768F25-F241-4F45-900E-D561B3D05908}"/>
              </a:ext>
            </a:extLst>
          </p:cNvPr>
          <p:cNvGrpSpPr/>
          <p:nvPr/>
        </p:nvGrpSpPr>
        <p:grpSpPr>
          <a:xfrm>
            <a:off x="4746954" y="1755050"/>
            <a:ext cx="2618511" cy="701664"/>
            <a:chOff x="5171839" y="1906377"/>
            <a:chExt cx="2618511" cy="701664"/>
          </a:xfrm>
        </p:grpSpPr>
        <p:cxnSp>
          <p:nvCxnSpPr>
            <p:cNvPr id="31" name="Straight Arrow Connector 30">
              <a:extLst>
                <a:ext uri="{FF2B5EF4-FFF2-40B4-BE49-F238E27FC236}">
                  <a16:creationId xmlns:a16="http://schemas.microsoft.com/office/drawing/2014/main" id="{D2A9B0FF-3CD3-47EA-8D8C-F5C0E2E21384}"/>
                </a:ext>
              </a:extLst>
            </p:cNvPr>
            <p:cNvCxnSpPr/>
            <p:nvPr/>
          </p:nvCxnSpPr>
          <p:spPr>
            <a:xfrm>
              <a:off x="5171841" y="2175060"/>
              <a:ext cx="2618509" cy="0"/>
            </a:xfrm>
            <a:prstGeom prst="straightConnector1">
              <a:avLst/>
            </a:prstGeom>
            <a:ln w="38100">
              <a:solidFill>
                <a:schemeClr val="bg1">
                  <a:lumMod val="50000"/>
                </a:schemeClr>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833D3BA-4285-4E5B-9FEB-7DC15A52024A}"/>
                </a:ext>
              </a:extLst>
            </p:cNvPr>
            <p:cNvSpPr txBox="1"/>
            <p:nvPr/>
          </p:nvSpPr>
          <p:spPr>
            <a:xfrm>
              <a:off x="6047482" y="1906377"/>
              <a:ext cx="867225"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Functions</a:t>
              </a:r>
            </a:p>
          </p:txBody>
        </p:sp>
        <p:cxnSp>
          <p:nvCxnSpPr>
            <p:cNvPr id="33" name="Straight Arrow Connector 32">
              <a:extLst>
                <a:ext uri="{FF2B5EF4-FFF2-40B4-BE49-F238E27FC236}">
                  <a16:creationId xmlns:a16="http://schemas.microsoft.com/office/drawing/2014/main" id="{F36E145D-10A4-491C-B7EE-6DF27C555FA9}"/>
                </a:ext>
              </a:extLst>
            </p:cNvPr>
            <p:cNvCxnSpPr/>
            <p:nvPr/>
          </p:nvCxnSpPr>
          <p:spPr>
            <a:xfrm>
              <a:off x="5171839" y="2348544"/>
              <a:ext cx="2618509" cy="0"/>
            </a:xfrm>
            <a:prstGeom prst="straightConnector1">
              <a:avLst/>
            </a:prstGeom>
            <a:ln w="38100">
              <a:solidFill>
                <a:schemeClr val="bg1">
                  <a:lumMod val="50000"/>
                </a:schemeClr>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60734C-A6D2-4C5E-9228-87006E1398DE}"/>
                </a:ext>
              </a:extLst>
            </p:cNvPr>
            <p:cNvSpPr txBox="1"/>
            <p:nvPr/>
          </p:nvSpPr>
          <p:spPr>
            <a:xfrm>
              <a:off x="6191558" y="2361820"/>
              <a:ext cx="579069"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Events</a:t>
              </a:r>
            </a:p>
          </p:txBody>
        </p:sp>
      </p:grpSp>
      <p:grpSp>
        <p:nvGrpSpPr>
          <p:cNvPr id="36" name="Group 35">
            <a:extLst>
              <a:ext uri="{FF2B5EF4-FFF2-40B4-BE49-F238E27FC236}">
                <a16:creationId xmlns:a16="http://schemas.microsoft.com/office/drawing/2014/main" id="{9D783042-09EC-4FC7-8D1B-E12692E49FAD}"/>
              </a:ext>
            </a:extLst>
          </p:cNvPr>
          <p:cNvGrpSpPr/>
          <p:nvPr/>
        </p:nvGrpSpPr>
        <p:grpSpPr>
          <a:xfrm>
            <a:off x="4746954" y="2822172"/>
            <a:ext cx="2618511" cy="701664"/>
            <a:chOff x="5171839" y="1906377"/>
            <a:chExt cx="2618511" cy="701664"/>
          </a:xfrm>
        </p:grpSpPr>
        <p:cxnSp>
          <p:nvCxnSpPr>
            <p:cNvPr id="37" name="Straight Arrow Connector 36">
              <a:extLst>
                <a:ext uri="{FF2B5EF4-FFF2-40B4-BE49-F238E27FC236}">
                  <a16:creationId xmlns:a16="http://schemas.microsoft.com/office/drawing/2014/main" id="{BC391457-B327-412F-9E15-D31E4B7752CC}"/>
                </a:ext>
              </a:extLst>
            </p:cNvPr>
            <p:cNvCxnSpPr/>
            <p:nvPr/>
          </p:nvCxnSpPr>
          <p:spPr>
            <a:xfrm>
              <a:off x="5171841" y="2175060"/>
              <a:ext cx="2618509" cy="0"/>
            </a:xfrm>
            <a:prstGeom prst="straightConnector1">
              <a:avLst/>
            </a:prstGeom>
            <a:ln w="38100">
              <a:solidFill>
                <a:schemeClr val="bg1">
                  <a:lumMod val="50000"/>
                </a:schemeClr>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D912E6-634B-40E9-9239-5FBA06668B9B}"/>
                </a:ext>
              </a:extLst>
            </p:cNvPr>
            <p:cNvSpPr txBox="1"/>
            <p:nvPr/>
          </p:nvSpPr>
          <p:spPr>
            <a:xfrm>
              <a:off x="5720214" y="1906377"/>
              <a:ext cx="1521763" cy="246221"/>
            </a:xfrm>
            <a:prstGeom prst="rect">
              <a:avLst/>
            </a:prstGeom>
            <a:noFill/>
          </p:spPr>
          <p:txBody>
            <a:bodyPr wrap="none" lIns="0" tIns="0" rIns="0" bIns="0" rtlCol="0">
              <a:spAutoFit/>
            </a:bodyPr>
            <a:lstStyle/>
            <a:p>
              <a:pPr algn="ctr"/>
              <a:r>
                <a:rPr lang="en-US" sz="1600" err="1">
                  <a:gradFill>
                    <a:gsLst>
                      <a:gs pos="2917">
                        <a:schemeClr val="tx1"/>
                      </a:gs>
                      <a:gs pos="30000">
                        <a:schemeClr val="tx1"/>
                      </a:gs>
                    </a:gsLst>
                    <a:lin ang="5400000" scaled="0"/>
                  </a:gradFill>
                </a:rPr>
                <a:t>SrcObject</a:t>
              </a:r>
              <a:r>
                <a:rPr lang="en-US" sz="1600">
                  <a:gradFill>
                    <a:gsLst>
                      <a:gs pos="2917">
                        <a:schemeClr val="tx1"/>
                      </a:gs>
                      <a:gs pos="30000">
                        <a:schemeClr val="tx1"/>
                      </a:gs>
                    </a:gsLst>
                    <a:lin ang="5400000" scaled="0"/>
                  </a:gradFill>
                </a:rPr>
                <a:t>, </a:t>
              </a:r>
              <a:r>
                <a:rPr lang="en-US" sz="1600" err="1">
                  <a:gradFill>
                    <a:gsLst>
                      <a:gs pos="2917">
                        <a:schemeClr val="tx1"/>
                      </a:gs>
                      <a:gs pos="30000">
                        <a:schemeClr val="tx1"/>
                      </a:gs>
                    </a:gsLst>
                    <a:lin ang="5400000" scaled="0"/>
                  </a:gradFill>
                </a:rPr>
                <a:t>SinkId</a:t>
              </a:r>
              <a:endParaRPr lang="en-US" sz="1600">
                <a:gradFill>
                  <a:gsLst>
                    <a:gs pos="2917">
                      <a:schemeClr val="tx1"/>
                    </a:gs>
                    <a:gs pos="30000">
                      <a:schemeClr val="tx1"/>
                    </a:gs>
                  </a:gsLst>
                  <a:lin ang="5400000" scaled="0"/>
                </a:gradFill>
              </a:endParaRPr>
            </a:p>
          </p:txBody>
        </p:sp>
        <p:cxnSp>
          <p:nvCxnSpPr>
            <p:cNvPr id="39" name="Straight Arrow Connector 38">
              <a:extLst>
                <a:ext uri="{FF2B5EF4-FFF2-40B4-BE49-F238E27FC236}">
                  <a16:creationId xmlns:a16="http://schemas.microsoft.com/office/drawing/2014/main" id="{9A0144F6-873D-41A4-A141-3690DEFC0CBD}"/>
                </a:ext>
              </a:extLst>
            </p:cNvPr>
            <p:cNvCxnSpPr/>
            <p:nvPr/>
          </p:nvCxnSpPr>
          <p:spPr>
            <a:xfrm>
              <a:off x="5171839" y="2348544"/>
              <a:ext cx="2618509" cy="0"/>
            </a:xfrm>
            <a:prstGeom prst="straightConnector1">
              <a:avLst/>
            </a:prstGeom>
            <a:ln w="38100">
              <a:solidFill>
                <a:schemeClr val="bg1">
                  <a:lumMod val="50000"/>
                </a:schemeClr>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ED0022-E661-4191-BE47-5248CB45367D}"/>
                </a:ext>
              </a:extLst>
            </p:cNvPr>
            <p:cNvSpPr txBox="1"/>
            <p:nvPr/>
          </p:nvSpPr>
          <p:spPr>
            <a:xfrm>
              <a:off x="5779878" y="2361820"/>
              <a:ext cx="1402435"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Hidden, Paused</a:t>
              </a:r>
            </a:p>
          </p:txBody>
        </p:sp>
      </p:grpSp>
      <p:grpSp>
        <p:nvGrpSpPr>
          <p:cNvPr id="41" name="Group 40">
            <a:extLst>
              <a:ext uri="{FF2B5EF4-FFF2-40B4-BE49-F238E27FC236}">
                <a16:creationId xmlns:a16="http://schemas.microsoft.com/office/drawing/2014/main" id="{B4775160-A530-4D55-A4BF-A1DD2E98EE5C}"/>
              </a:ext>
            </a:extLst>
          </p:cNvPr>
          <p:cNvGrpSpPr/>
          <p:nvPr/>
        </p:nvGrpSpPr>
        <p:grpSpPr>
          <a:xfrm>
            <a:off x="4746954" y="3862474"/>
            <a:ext cx="2618511" cy="701664"/>
            <a:chOff x="5171839" y="1906377"/>
            <a:chExt cx="2618511" cy="701664"/>
          </a:xfrm>
        </p:grpSpPr>
        <p:cxnSp>
          <p:nvCxnSpPr>
            <p:cNvPr id="42" name="Straight Arrow Connector 41">
              <a:extLst>
                <a:ext uri="{FF2B5EF4-FFF2-40B4-BE49-F238E27FC236}">
                  <a16:creationId xmlns:a16="http://schemas.microsoft.com/office/drawing/2014/main" id="{D684C1F6-EA1A-487D-85A0-5B3403222EE3}"/>
                </a:ext>
              </a:extLst>
            </p:cNvPr>
            <p:cNvCxnSpPr/>
            <p:nvPr/>
          </p:nvCxnSpPr>
          <p:spPr>
            <a:xfrm>
              <a:off x="5171841" y="2175060"/>
              <a:ext cx="2618509" cy="0"/>
            </a:xfrm>
            <a:prstGeom prst="straightConnector1">
              <a:avLst/>
            </a:prstGeom>
            <a:ln w="38100">
              <a:solidFill>
                <a:schemeClr val="bg1">
                  <a:lumMod val="50000"/>
                </a:schemeClr>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C83D662-51E7-417B-BABF-74C95273534B}"/>
                </a:ext>
              </a:extLst>
            </p:cNvPr>
            <p:cNvSpPr txBox="1"/>
            <p:nvPr/>
          </p:nvSpPr>
          <p:spPr>
            <a:xfrm>
              <a:off x="5329885" y="1906377"/>
              <a:ext cx="2302425"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Size, Fit, </a:t>
              </a:r>
              <a:r>
                <a:rPr lang="en-US" sz="1600" err="1">
                  <a:gradFill>
                    <a:gsLst>
                      <a:gs pos="2917">
                        <a:schemeClr val="tx1"/>
                      </a:gs>
                      <a:gs pos="30000">
                        <a:schemeClr val="tx1"/>
                      </a:gs>
                    </a:gsLst>
                    <a:lin ang="5400000" scaled="0"/>
                  </a:gradFill>
                </a:rPr>
                <a:t>SrcObject</a:t>
              </a:r>
              <a:r>
                <a:rPr lang="en-US" sz="1600">
                  <a:gradFill>
                    <a:gsLst>
                      <a:gs pos="2917">
                        <a:schemeClr val="tx1"/>
                      </a:gs>
                      <a:gs pos="30000">
                        <a:schemeClr val="tx1"/>
                      </a:gs>
                    </a:gsLst>
                    <a:lin ang="5400000" scaled="0"/>
                  </a:gradFill>
                </a:rPr>
                <a:t>, </a:t>
              </a:r>
              <a:r>
                <a:rPr lang="en-US" sz="1600" err="1">
                  <a:gradFill>
                    <a:gsLst>
                      <a:gs pos="2917">
                        <a:schemeClr val="tx1"/>
                      </a:gs>
                      <a:gs pos="30000">
                        <a:schemeClr val="tx1"/>
                      </a:gs>
                    </a:gsLst>
                    <a:lin ang="5400000" scaled="0"/>
                  </a:gradFill>
                </a:rPr>
                <a:t>SinkId</a:t>
              </a:r>
              <a:endParaRPr lang="en-US" sz="1600">
                <a:gradFill>
                  <a:gsLst>
                    <a:gs pos="2917">
                      <a:schemeClr val="tx1"/>
                    </a:gs>
                    <a:gs pos="30000">
                      <a:schemeClr val="tx1"/>
                    </a:gs>
                  </a:gsLst>
                  <a:lin ang="5400000" scaled="0"/>
                </a:gradFill>
              </a:endParaRPr>
            </a:p>
          </p:txBody>
        </p:sp>
        <p:cxnSp>
          <p:nvCxnSpPr>
            <p:cNvPr id="44" name="Straight Arrow Connector 43">
              <a:extLst>
                <a:ext uri="{FF2B5EF4-FFF2-40B4-BE49-F238E27FC236}">
                  <a16:creationId xmlns:a16="http://schemas.microsoft.com/office/drawing/2014/main" id="{4085A72B-3003-45AB-ACAD-860BC840246B}"/>
                </a:ext>
              </a:extLst>
            </p:cNvPr>
            <p:cNvCxnSpPr/>
            <p:nvPr/>
          </p:nvCxnSpPr>
          <p:spPr>
            <a:xfrm>
              <a:off x="5171839" y="2348544"/>
              <a:ext cx="2618509" cy="0"/>
            </a:xfrm>
            <a:prstGeom prst="straightConnector1">
              <a:avLst/>
            </a:prstGeom>
            <a:ln w="38100">
              <a:solidFill>
                <a:schemeClr val="bg1">
                  <a:lumMod val="50000"/>
                </a:schemeClr>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85497A9-F153-4251-9332-FA636D2A9E11}"/>
                </a:ext>
              </a:extLst>
            </p:cNvPr>
            <p:cNvSpPr txBox="1"/>
            <p:nvPr/>
          </p:nvSpPr>
          <p:spPr>
            <a:xfrm>
              <a:off x="5779878" y="2361820"/>
              <a:ext cx="1402435"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Hidden, Paused</a:t>
              </a:r>
            </a:p>
          </p:txBody>
        </p:sp>
      </p:grpSp>
      <p:grpSp>
        <p:nvGrpSpPr>
          <p:cNvPr id="46" name="Group 45">
            <a:extLst>
              <a:ext uri="{FF2B5EF4-FFF2-40B4-BE49-F238E27FC236}">
                <a16:creationId xmlns:a16="http://schemas.microsoft.com/office/drawing/2014/main" id="{C1EDE635-257A-4C6C-B33E-6F3647FE9C48}"/>
              </a:ext>
            </a:extLst>
          </p:cNvPr>
          <p:cNvGrpSpPr/>
          <p:nvPr/>
        </p:nvGrpSpPr>
        <p:grpSpPr>
          <a:xfrm>
            <a:off x="4746954" y="4739812"/>
            <a:ext cx="2618511" cy="701664"/>
            <a:chOff x="5171839" y="1906377"/>
            <a:chExt cx="2618511" cy="701664"/>
          </a:xfrm>
        </p:grpSpPr>
        <p:cxnSp>
          <p:nvCxnSpPr>
            <p:cNvPr id="47" name="Straight Arrow Connector 46">
              <a:extLst>
                <a:ext uri="{FF2B5EF4-FFF2-40B4-BE49-F238E27FC236}">
                  <a16:creationId xmlns:a16="http://schemas.microsoft.com/office/drawing/2014/main" id="{D78F94A5-5420-437E-B101-97BEF9752D4D}"/>
                </a:ext>
              </a:extLst>
            </p:cNvPr>
            <p:cNvCxnSpPr/>
            <p:nvPr/>
          </p:nvCxnSpPr>
          <p:spPr>
            <a:xfrm>
              <a:off x="5171841" y="2175060"/>
              <a:ext cx="2618509" cy="0"/>
            </a:xfrm>
            <a:prstGeom prst="straightConnector1">
              <a:avLst/>
            </a:prstGeom>
            <a:ln w="38100">
              <a:solidFill>
                <a:schemeClr val="bg1">
                  <a:lumMod val="50000"/>
                </a:schemeClr>
              </a:solidFill>
              <a:headEnd type="none" w="lg" len="med"/>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ACE2EC-1258-4BA8-95A1-87FC565CAE79}"/>
                </a:ext>
              </a:extLst>
            </p:cNvPr>
            <p:cNvSpPr txBox="1"/>
            <p:nvPr/>
          </p:nvSpPr>
          <p:spPr>
            <a:xfrm>
              <a:off x="6202079" y="1906377"/>
              <a:ext cx="558038"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Query</a:t>
              </a:r>
            </a:p>
          </p:txBody>
        </p:sp>
        <p:cxnSp>
          <p:nvCxnSpPr>
            <p:cNvPr id="49" name="Straight Arrow Connector 48">
              <a:extLst>
                <a:ext uri="{FF2B5EF4-FFF2-40B4-BE49-F238E27FC236}">
                  <a16:creationId xmlns:a16="http://schemas.microsoft.com/office/drawing/2014/main" id="{DFFED5E1-4A5F-4552-B017-9A147C836F38}"/>
                </a:ext>
              </a:extLst>
            </p:cNvPr>
            <p:cNvCxnSpPr/>
            <p:nvPr/>
          </p:nvCxnSpPr>
          <p:spPr>
            <a:xfrm>
              <a:off x="5171839" y="2348544"/>
              <a:ext cx="2618509" cy="0"/>
            </a:xfrm>
            <a:prstGeom prst="straightConnector1">
              <a:avLst/>
            </a:prstGeom>
            <a:ln w="38100">
              <a:solidFill>
                <a:schemeClr val="bg1">
                  <a:lumMod val="50000"/>
                </a:schemeClr>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03A84A0-A2E4-44C2-997D-EE4A4872BC05}"/>
                </a:ext>
              </a:extLst>
            </p:cNvPr>
            <p:cNvSpPr txBox="1"/>
            <p:nvPr/>
          </p:nvSpPr>
          <p:spPr>
            <a:xfrm>
              <a:off x="6208234" y="2361820"/>
              <a:ext cx="545727" cy="246221"/>
            </a:xfrm>
            <a:prstGeom prst="rect">
              <a:avLst/>
            </a:prstGeom>
            <a:noFill/>
          </p:spPr>
          <p:txBody>
            <a:bodyPr wrap="none" lIns="0" tIns="0" rIns="0" bIns="0" rtlCol="0">
              <a:spAutoFit/>
            </a:bodyPr>
            <a:lstStyle/>
            <a:p>
              <a:pPr algn="ctr"/>
              <a:r>
                <a:rPr lang="en-US" sz="1600">
                  <a:gradFill>
                    <a:gsLst>
                      <a:gs pos="2917">
                        <a:schemeClr val="tx1"/>
                      </a:gs>
                      <a:gs pos="30000">
                        <a:schemeClr val="tx1"/>
                      </a:gs>
                    </a:gsLst>
                    <a:lin ang="5400000" scaled="0"/>
                  </a:gradFill>
                </a:rPr>
                <a:t>Result</a:t>
              </a:r>
            </a:p>
          </p:txBody>
        </p:sp>
      </p:grpSp>
      <p:sp>
        <p:nvSpPr>
          <p:cNvPr id="51" name="Flowchart: Data 50">
            <a:extLst>
              <a:ext uri="{FF2B5EF4-FFF2-40B4-BE49-F238E27FC236}">
                <a16:creationId xmlns:a16="http://schemas.microsoft.com/office/drawing/2014/main" id="{9701189A-BA2C-4B46-856C-016D0B7BBB5E}"/>
              </a:ext>
            </a:extLst>
          </p:cNvPr>
          <p:cNvSpPr/>
          <p:nvPr/>
        </p:nvSpPr>
        <p:spPr bwMode="auto">
          <a:xfrm>
            <a:off x="6768485" y="5860473"/>
            <a:ext cx="1392382" cy="540327"/>
          </a:xfrm>
          <a:prstGeom prst="flowChartInputOutp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a:gradFill>
                  <a:gsLst>
                    <a:gs pos="0">
                      <a:srgbClr val="FFFFFF"/>
                    </a:gs>
                    <a:gs pos="100000">
                      <a:srgbClr val="FFFFFF"/>
                    </a:gs>
                  </a:gsLst>
                  <a:lin ang="5400000" scaled="0"/>
                </a:gradFill>
                <a:cs typeface="Segoe UI" pitchFamily="34" charset="0"/>
              </a:rPr>
              <a:t>Microphone</a:t>
            </a:r>
          </a:p>
        </p:txBody>
      </p:sp>
      <p:sp>
        <p:nvSpPr>
          <p:cNvPr id="52" name="Flowchart: Data 51">
            <a:extLst>
              <a:ext uri="{FF2B5EF4-FFF2-40B4-BE49-F238E27FC236}">
                <a16:creationId xmlns:a16="http://schemas.microsoft.com/office/drawing/2014/main" id="{12C90686-49C1-4CEE-A323-A7B4AE02F1CB}"/>
              </a:ext>
            </a:extLst>
          </p:cNvPr>
          <p:cNvSpPr/>
          <p:nvPr/>
        </p:nvSpPr>
        <p:spPr bwMode="auto">
          <a:xfrm>
            <a:off x="7995824" y="5870825"/>
            <a:ext cx="1392382" cy="540327"/>
          </a:xfrm>
          <a:prstGeom prst="flowChartInputOutp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a:gradFill>
                  <a:gsLst>
                    <a:gs pos="0">
                      <a:srgbClr val="FFFFFF"/>
                    </a:gs>
                    <a:gs pos="100000">
                      <a:srgbClr val="FFFFFF"/>
                    </a:gs>
                  </a:gsLst>
                  <a:lin ang="5400000" scaled="0"/>
                </a:gradFill>
                <a:cs typeface="Segoe UI" pitchFamily="34" charset="0"/>
              </a:rPr>
              <a:t>Camera</a:t>
            </a:r>
          </a:p>
        </p:txBody>
      </p:sp>
      <p:sp>
        <p:nvSpPr>
          <p:cNvPr id="53" name="Flowchart: Data 52">
            <a:extLst>
              <a:ext uri="{FF2B5EF4-FFF2-40B4-BE49-F238E27FC236}">
                <a16:creationId xmlns:a16="http://schemas.microsoft.com/office/drawing/2014/main" id="{BA0EB2D4-A6C2-4205-A433-D23CF281A274}"/>
              </a:ext>
            </a:extLst>
          </p:cNvPr>
          <p:cNvSpPr/>
          <p:nvPr/>
        </p:nvSpPr>
        <p:spPr bwMode="auto">
          <a:xfrm>
            <a:off x="9223163" y="5881177"/>
            <a:ext cx="1392382" cy="540327"/>
          </a:xfrm>
          <a:prstGeom prst="flowChartInputOutp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err="1">
                <a:gradFill>
                  <a:gsLst>
                    <a:gs pos="0">
                      <a:srgbClr val="FFFFFF"/>
                    </a:gs>
                    <a:gs pos="100000">
                      <a:srgbClr val="FFFFFF"/>
                    </a:gs>
                  </a:gsLst>
                  <a:lin ang="5400000" scaled="0"/>
                </a:gradFill>
                <a:cs typeface="Segoe UI" pitchFamily="34" charset="0"/>
              </a:rPr>
              <a:t>Misc</a:t>
            </a:r>
            <a:r>
              <a:rPr lang="en-US" sz="1200">
                <a:gradFill>
                  <a:gsLst>
                    <a:gs pos="0">
                      <a:srgbClr val="FFFFFF"/>
                    </a:gs>
                    <a:gs pos="100000">
                      <a:srgbClr val="FFFFFF"/>
                    </a:gs>
                  </a:gsLst>
                  <a:lin ang="5400000" scaled="0"/>
                </a:gradFill>
                <a:cs typeface="Segoe UI" pitchFamily="34" charset="0"/>
              </a:rPr>
              <a:t> Device</a:t>
            </a:r>
          </a:p>
        </p:txBody>
      </p:sp>
      <p:cxnSp>
        <p:nvCxnSpPr>
          <p:cNvPr id="57" name="Connector: Elbow 56">
            <a:extLst>
              <a:ext uri="{FF2B5EF4-FFF2-40B4-BE49-F238E27FC236}">
                <a16:creationId xmlns:a16="http://schemas.microsoft.com/office/drawing/2014/main" id="{9D7B791B-738A-4A86-8E83-525B3C149D56}"/>
              </a:ext>
            </a:extLst>
          </p:cNvPr>
          <p:cNvCxnSpPr>
            <a:cxnSpLocks/>
            <a:stCxn id="29" idx="2"/>
            <a:endCxn id="51" idx="0"/>
          </p:cNvCxnSpPr>
          <p:nvPr/>
        </p:nvCxnSpPr>
        <p:spPr>
          <a:xfrm rot="5400000">
            <a:off x="7953731" y="5118532"/>
            <a:ext cx="392125" cy="1091757"/>
          </a:xfrm>
          <a:prstGeom prst="bentConnector3">
            <a:avLst>
              <a:gd name="adj1" fmla="val 52082"/>
            </a:avLst>
          </a:prstGeom>
          <a:ln>
            <a:solidFill>
              <a:schemeClr val="bg1">
                <a:lumMod val="50000"/>
              </a:schemeClr>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3EE1F417-626A-42A8-A854-7C8DF520533C}"/>
              </a:ext>
            </a:extLst>
          </p:cNvPr>
          <p:cNvCxnSpPr>
            <a:cxnSpLocks/>
            <a:stCxn id="5" idx="2"/>
            <a:endCxn id="52" idx="1"/>
          </p:cNvCxnSpPr>
          <p:nvPr/>
        </p:nvCxnSpPr>
        <p:spPr>
          <a:xfrm rot="5400000">
            <a:off x="8548224" y="5726907"/>
            <a:ext cx="287709" cy="126"/>
          </a:xfrm>
          <a:prstGeom prst="bentConnector3">
            <a:avLst>
              <a:gd name="adj1" fmla="val 50000"/>
            </a:avLst>
          </a:prstGeom>
          <a:ln>
            <a:solidFill>
              <a:schemeClr val="bg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B6A8700D-F170-430D-B47B-CC495C3CCDB0}"/>
              </a:ext>
            </a:extLst>
          </p:cNvPr>
          <p:cNvCxnSpPr>
            <a:cxnSpLocks/>
            <a:stCxn id="29" idx="2"/>
            <a:endCxn id="53" idx="0"/>
          </p:cNvCxnSpPr>
          <p:nvPr/>
        </p:nvCxnSpPr>
        <p:spPr>
          <a:xfrm rot="16200000" flipH="1">
            <a:off x="9170717" y="4993301"/>
            <a:ext cx="412829" cy="1362921"/>
          </a:xfrm>
          <a:prstGeom prst="bentConnector3">
            <a:avLst>
              <a:gd name="adj1" fmla="val 50000"/>
            </a:avLst>
          </a:prstGeom>
          <a:ln>
            <a:solidFill>
              <a:schemeClr val="bg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403213"/>
      </p:ext>
    </p:extLst>
  </p:cSld>
  <p:clrMapOvr>
    <a:masterClrMapping/>
  </p:clrMapOvr>
  <p:transition>
    <p:fade/>
  </p:transition>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DC7D-C34D-4C22-98C9-5A0A919E546A}"/>
              </a:ext>
            </a:extLst>
          </p:cNvPr>
          <p:cNvSpPr>
            <a:spLocks noGrp="1"/>
          </p:cNvSpPr>
          <p:nvPr>
            <p:ph type="title"/>
          </p:nvPr>
        </p:nvSpPr>
        <p:spPr/>
        <p:txBody>
          <a:bodyPr/>
          <a:lstStyle/>
          <a:p>
            <a:r>
              <a:rPr lang="en-US"/>
              <a:t>Element Occlusion: Contact Card</a:t>
            </a:r>
          </a:p>
        </p:txBody>
      </p:sp>
      <p:pic>
        <p:nvPicPr>
          <p:cNvPr id="3" name="Picture 5" descr="A screen shot of a computer&#10;&#10;Description generated with very high confidence">
            <a:extLst>
              <a:ext uri="{FF2B5EF4-FFF2-40B4-BE49-F238E27FC236}">
                <a16:creationId xmlns:a16="http://schemas.microsoft.com/office/drawing/2014/main" id="{6F3AA2C0-05FD-440D-ABB9-8640A80E03F4}"/>
              </a:ext>
            </a:extLst>
          </p:cNvPr>
          <p:cNvPicPr>
            <a:picLocks noChangeAspect="1"/>
          </p:cNvPicPr>
          <p:nvPr/>
        </p:nvPicPr>
        <p:blipFill rotWithShape="1">
          <a:blip r:embed="rId2"/>
          <a:srcRect r="367" b="494"/>
          <a:stretch/>
        </p:blipFill>
        <p:spPr>
          <a:xfrm>
            <a:off x="2462646" y="1198709"/>
            <a:ext cx="7055427" cy="5077400"/>
          </a:xfrm>
          <a:prstGeom prst="rect">
            <a:avLst/>
          </a:prstGeom>
        </p:spPr>
      </p:pic>
      <p:sp>
        <p:nvSpPr>
          <p:cNvPr id="4" name="Rectangle 3">
            <a:extLst>
              <a:ext uri="{FF2B5EF4-FFF2-40B4-BE49-F238E27FC236}">
                <a16:creationId xmlns:a16="http://schemas.microsoft.com/office/drawing/2014/main" id="{478DFC54-AFA5-4D84-8825-E39B632B2D1A}"/>
              </a:ext>
            </a:extLst>
          </p:cNvPr>
          <p:cNvSpPr/>
          <p:nvPr/>
        </p:nvSpPr>
        <p:spPr bwMode="auto">
          <a:xfrm>
            <a:off x="3595255" y="4634345"/>
            <a:ext cx="1974272" cy="1340428"/>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6828685"/>
      </p:ext>
    </p:extLst>
  </p:cSld>
  <p:clrMapOvr>
    <a:masterClrMapping/>
  </p:clrMapOvr>
  <p:transition>
    <p:fade/>
  </p:transition>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DC7D-C34D-4C22-98C9-5A0A919E546A}"/>
              </a:ext>
            </a:extLst>
          </p:cNvPr>
          <p:cNvSpPr>
            <a:spLocks noGrp="1"/>
          </p:cNvSpPr>
          <p:nvPr>
            <p:ph type="title"/>
          </p:nvPr>
        </p:nvSpPr>
        <p:spPr/>
        <p:txBody>
          <a:bodyPr/>
          <a:lstStyle/>
          <a:p>
            <a:r>
              <a:rPr lang="en-US"/>
              <a:t>Window Occlusion</a:t>
            </a:r>
          </a:p>
        </p:txBody>
      </p:sp>
      <p:pic>
        <p:nvPicPr>
          <p:cNvPr id="4" name="Picture 5" descr="A screen shot of an airport&#10;&#10;Description generated with high confidence">
            <a:extLst>
              <a:ext uri="{FF2B5EF4-FFF2-40B4-BE49-F238E27FC236}">
                <a16:creationId xmlns:a16="http://schemas.microsoft.com/office/drawing/2014/main" id="{57763426-D09A-443C-8109-E60C99C508C7}"/>
              </a:ext>
            </a:extLst>
          </p:cNvPr>
          <p:cNvPicPr>
            <a:picLocks noChangeAspect="1"/>
          </p:cNvPicPr>
          <p:nvPr/>
        </p:nvPicPr>
        <p:blipFill>
          <a:blip r:embed="rId2"/>
          <a:stretch>
            <a:fillRect/>
          </a:stretch>
        </p:blipFill>
        <p:spPr>
          <a:xfrm>
            <a:off x="588263" y="1159175"/>
            <a:ext cx="8110577" cy="4539649"/>
          </a:xfrm>
          <a:prstGeom prst="rect">
            <a:avLst/>
          </a:prstGeom>
        </p:spPr>
      </p:pic>
      <p:sp>
        <p:nvSpPr>
          <p:cNvPr id="5" name="Rectangle 4">
            <a:extLst>
              <a:ext uri="{FF2B5EF4-FFF2-40B4-BE49-F238E27FC236}">
                <a16:creationId xmlns:a16="http://schemas.microsoft.com/office/drawing/2014/main" id="{8724C861-C173-4FFB-94B1-0F17107ADB8D}"/>
              </a:ext>
            </a:extLst>
          </p:cNvPr>
          <p:cNvSpPr/>
          <p:nvPr/>
        </p:nvSpPr>
        <p:spPr>
          <a:xfrm>
            <a:off x="8977744" y="1118048"/>
            <a:ext cx="2930237" cy="5252976"/>
          </a:xfrm>
          <a:prstGeom prst="rect">
            <a:avLst/>
          </a:prstGeom>
        </p:spPr>
        <p:txBody>
          <a:bodyPr wrap="square" anchor="t">
            <a:spAutoFit/>
          </a:bodyPr>
          <a:lstStyle/>
          <a:p>
            <a:r>
              <a:rPr lang="en-US">
                <a:ea typeface="+mn-lt"/>
                <a:cs typeface="+mn-lt"/>
              </a:rPr>
              <a:t>It is possible for other windows on the VM to also create occlusion situations. This occurs when a window is moved on top </a:t>
            </a:r>
            <a:r>
              <a:rPr lang="en-US" i="0" u="none" strike="noStrike">
                <a:effectLst/>
                <a:ea typeface="+mn-lt"/>
                <a:cs typeface="+mn-lt"/>
              </a:rPr>
              <a:t>of </a:t>
            </a:r>
            <a:r>
              <a:rPr lang="en-US">
                <a:ea typeface="+mn-lt"/>
                <a:cs typeface="+mn-lt"/>
              </a:rPr>
              <a:t>the Teams application when video is being rendered.  It is the responsibility of the VDI partner implementation to track the windows on the VM, including their Z order, and to cut the overlay as necessary to see the other windows.  </a:t>
            </a:r>
            <a:endParaRPr lang="en-US"/>
          </a:p>
          <a:p>
            <a:endParaRPr lang="en-US">
              <a:ea typeface="+mn-lt"/>
              <a:cs typeface="+mn-lt"/>
            </a:endParaRPr>
          </a:p>
          <a:p>
            <a:r>
              <a:rPr lang="en-US">
                <a:ea typeface="+mn-lt"/>
                <a:cs typeface="+mn-lt"/>
              </a:rPr>
              <a:t>This is true even for Teams notification windows as seen at left.</a:t>
            </a:r>
            <a:endParaRPr lang="en-US">
              <a:cs typeface="Calibri"/>
            </a:endParaRPr>
          </a:p>
        </p:txBody>
      </p:sp>
      <p:sp>
        <p:nvSpPr>
          <p:cNvPr id="7" name="Rectangle 6">
            <a:extLst>
              <a:ext uri="{FF2B5EF4-FFF2-40B4-BE49-F238E27FC236}">
                <a16:creationId xmlns:a16="http://schemas.microsoft.com/office/drawing/2014/main" id="{13DDE80B-00FC-4A10-8482-DC5CBDFF24C7}"/>
              </a:ext>
            </a:extLst>
          </p:cNvPr>
          <p:cNvSpPr/>
          <p:nvPr/>
        </p:nvSpPr>
        <p:spPr bwMode="auto">
          <a:xfrm>
            <a:off x="6786862" y="3904583"/>
            <a:ext cx="1911978" cy="1432348"/>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1267354"/>
      </p:ext>
    </p:extLst>
  </p:cSld>
  <p:clrMapOvr>
    <a:masterClrMapping/>
  </p:clrMapOvr>
  <p:transition>
    <p:fade/>
  </p:transition>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E92F7-9720-455F-8CB0-76FFF2863BFE}"/>
              </a:ext>
            </a:extLst>
          </p:cNvPr>
          <p:cNvSpPr>
            <a:spLocks noGrp="1"/>
          </p:cNvSpPr>
          <p:nvPr>
            <p:ph type="title"/>
          </p:nvPr>
        </p:nvSpPr>
        <p:spPr/>
        <p:txBody>
          <a:bodyPr/>
          <a:lstStyle/>
          <a:p>
            <a:r>
              <a:rPr lang="en-US"/>
              <a:t>Limitations and Unsupported Features</a:t>
            </a:r>
          </a:p>
        </p:txBody>
      </p:sp>
      <p:sp>
        <p:nvSpPr>
          <p:cNvPr id="6" name="Text Placeholder 5">
            <a:extLst>
              <a:ext uri="{FF2B5EF4-FFF2-40B4-BE49-F238E27FC236}">
                <a16:creationId xmlns:a16="http://schemas.microsoft.com/office/drawing/2014/main" id="{6DE85DEE-3100-4B24-B22B-2289A62893E4}"/>
              </a:ext>
            </a:extLst>
          </p:cNvPr>
          <p:cNvSpPr>
            <a:spLocks noGrp="1"/>
          </p:cNvSpPr>
          <p:nvPr>
            <p:ph type="body" sz="quarter" idx="10"/>
          </p:nvPr>
        </p:nvSpPr>
        <p:spPr>
          <a:xfrm>
            <a:off x="586390" y="1434370"/>
            <a:ext cx="11018520" cy="4604337"/>
          </a:xfrm>
        </p:spPr>
        <p:txBody>
          <a:bodyPr/>
          <a:lstStyle/>
          <a:p>
            <a:r>
              <a:rPr lang="en-US"/>
              <a:t> ​Limitations</a:t>
            </a:r>
          </a:p>
          <a:p>
            <a:pPr marL="457200" lvl="1" indent="-228600">
              <a:buFont typeface="Arial" panose="020B0604020202020204" pitchFamily="34" charset="0"/>
              <a:buChar char="•"/>
            </a:pPr>
            <a:r>
              <a:rPr lang="en-US"/>
              <a:t>Single video view</a:t>
            </a:r>
          </a:p>
          <a:p>
            <a:endParaRPr lang="en-US" sz="1600"/>
          </a:p>
          <a:p>
            <a:r>
              <a:rPr lang="en-US"/>
              <a:t>Unsupported Features</a:t>
            </a:r>
          </a:p>
          <a:p>
            <a:pPr marL="457200" lvl="1" indent="-228600">
              <a:buFont typeface="Arial" panose="020B0604020202020204" pitchFamily="34" charset="0"/>
              <a:buChar char="•"/>
            </a:pPr>
            <a:r>
              <a:rPr lang="en-US"/>
              <a:t>App sharing</a:t>
            </a:r>
          </a:p>
          <a:p>
            <a:pPr marL="457200" lvl="1" indent="-228600">
              <a:buFont typeface="Arial" panose="020B0604020202020204" pitchFamily="34" charset="0"/>
              <a:buChar char="•"/>
            </a:pPr>
            <a:r>
              <a:rPr lang="en-US"/>
              <a:t>Give/Take control in App/Screen Sharing</a:t>
            </a:r>
          </a:p>
          <a:p>
            <a:pPr marL="457200" lvl="1" indent="-228600">
              <a:buFont typeface="Arial" panose="020B0604020202020204" pitchFamily="34" charset="0"/>
              <a:buChar char="•"/>
            </a:pPr>
            <a:r>
              <a:rPr lang="en-US"/>
              <a:t>Background blur</a:t>
            </a:r>
          </a:p>
          <a:p>
            <a:pPr marL="457200" lvl="1" indent="-228600">
              <a:buFont typeface="Arial" panose="020B0604020202020204" pitchFamily="34" charset="0"/>
              <a:buChar char="•"/>
            </a:pPr>
            <a:r>
              <a:rPr lang="en-US"/>
              <a:t>Share System Audio</a:t>
            </a:r>
          </a:p>
          <a:p>
            <a:pPr marL="457200" lvl="1" indent="-228600">
              <a:buFont typeface="Arial" panose="020B0604020202020204" pitchFamily="34" charset="0"/>
              <a:buChar char="•"/>
            </a:pPr>
            <a:r>
              <a:rPr lang="en-US"/>
              <a:t>Disable auto-start</a:t>
            </a:r>
          </a:p>
          <a:p>
            <a:pPr marL="457200" lvl="1" indent="-228600">
              <a:buFont typeface="Arial" panose="020B0604020202020204" pitchFamily="34" charset="0"/>
              <a:buChar char="•"/>
            </a:pPr>
            <a:r>
              <a:rPr lang="en-US"/>
              <a:t>Incoming call ring without Citrix remote audio</a:t>
            </a:r>
          </a:p>
          <a:p>
            <a:pPr marL="457200" lvl="1" indent="-228600">
              <a:buFont typeface="Arial" panose="020B0604020202020204" pitchFamily="34" charset="0"/>
              <a:buChar char="•"/>
            </a:pPr>
            <a:r>
              <a:rPr lang="en-US"/>
              <a:t>Emoji animations</a:t>
            </a:r>
          </a:p>
          <a:p>
            <a:pPr marL="457200" lvl="1" indent="-228600">
              <a:buFont typeface="Arial" panose="020B0604020202020204" pitchFamily="34" charset="0"/>
              <a:buChar char="•"/>
            </a:pPr>
            <a:r>
              <a:rPr lang="en-US"/>
              <a:t>QoS metrics</a:t>
            </a:r>
          </a:p>
        </p:txBody>
      </p:sp>
    </p:spTree>
    <p:extLst>
      <p:ext uri="{BB962C8B-B14F-4D97-AF65-F5344CB8AC3E}">
        <p14:creationId xmlns:p14="http://schemas.microsoft.com/office/powerpoint/2010/main" val="2682601710"/>
      </p:ext>
    </p:extLst>
  </p:cSld>
  <p:clrMapOvr>
    <a:masterClrMapping/>
  </p:clrMapOvr>
  <p:transition>
    <p:fade/>
  </p:transition>
</p:sld>
</file>

<file path=ppt/slides/slide3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48472"/>
            <a:ext cx="7309648" cy="585933"/>
          </a:xfrm>
        </p:spPr>
        <p:txBody>
          <a:bodyPr/>
          <a:lstStyle/>
          <a:p>
            <a:r>
              <a:rPr lang="en-US" dirty="0"/>
              <a:t>Information Protection and the Compliance Boundary</a:t>
            </a:r>
          </a:p>
        </p:txBody>
      </p:sp>
    </p:spTree>
    <p:extLst>
      <p:ext uri="{BB962C8B-B14F-4D97-AF65-F5344CB8AC3E}">
        <p14:creationId xmlns:p14="http://schemas.microsoft.com/office/powerpoint/2010/main" val="24024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8ED2-65C3-4560-A231-777E5C255754}"/>
              </a:ext>
            </a:extLst>
          </p:cNvPr>
          <p:cNvSpPr>
            <a:spLocks noGrp="1"/>
          </p:cNvSpPr>
          <p:nvPr>
            <p:ph type="title"/>
          </p:nvPr>
        </p:nvSpPr>
        <p:spPr/>
        <p:txBody>
          <a:bodyPr/>
          <a:lstStyle/>
          <a:p>
            <a:r>
              <a:rPr lang="en-US"/>
              <a:t>Data flows and the compliance boundary</a:t>
            </a:r>
          </a:p>
        </p:txBody>
      </p:sp>
      <p:sp>
        <p:nvSpPr>
          <p:cNvPr id="6" name="TextBox 5">
            <a:extLst>
              <a:ext uri="{FF2B5EF4-FFF2-40B4-BE49-F238E27FC236}">
                <a16:creationId xmlns:a16="http://schemas.microsoft.com/office/drawing/2014/main" id="{D776AAE1-346E-4765-9540-294193E92057}"/>
              </a:ext>
            </a:extLst>
          </p:cNvPr>
          <p:cNvSpPr txBox="1"/>
          <p:nvPr/>
        </p:nvSpPr>
        <p:spPr>
          <a:xfrm>
            <a:off x="9077324" y="44262"/>
            <a:ext cx="3114675" cy="1323191"/>
          </a:xfrm>
          <a:prstGeom prst="rect">
            <a:avLst/>
          </a:prstGeom>
          <a:noFill/>
        </p:spPr>
        <p:txBody>
          <a:bodyPr wrap="square" lIns="179234" tIns="143387" rIns="179234" bIns="143387" rtlCol="0">
            <a:spAutoFit/>
          </a:bodyPr>
          <a:lstStyle/>
          <a:p>
            <a:pPr algn="just">
              <a:lnSpc>
                <a:spcPct val="90000"/>
              </a:lnSpc>
              <a:spcAft>
                <a:spcPts val="588"/>
              </a:spcAft>
            </a:pPr>
            <a:r>
              <a:rPr lang="en-US" sz="1866">
                <a:solidFill>
                  <a:schemeClr val="bg1">
                    <a:lumMod val="50000"/>
                  </a:schemeClr>
                </a:solidFill>
              </a:rPr>
              <a:t>The compliance boundary is where Microsoft can manage the security and privacy of customer data</a:t>
            </a:r>
          </a:p>
        </p:txBody>
      </p:sp>
      <p:sp>
        <p:nvSpPr>
          <p:cNvPr id="61" name="TextBox 60">
            <a:extLst>
              <a:ext uri="{FF2B5EF4-FFF2-40B4-BE49-F238E27FC236}">
                <a16:creationId xmlns:a16="http://schemas.microsoft.com/office/drawing/2014/main" id="{38E4E40E-8F0E-4485-B650-D26E0A7AD5A7}"/>
              </a:ext>
            </a:extLst>
          </p:cNvPr>
          <p:cNvSpPr txBox="1"/>
          <p:nvPr/>
        </p:nvSpPr>
        <p:spPr>
          <a:xfrm>
            <a:off x="3889821" y="1485930"/>
            <a:ext cx="2282214" cy="307777"/>
          </a:xfrm>
          <a:prstGeom prst="rect">
            <a:avLst/>
          </a:prstGeom>
          <a:noFill/>
        </p:spPr>
        <p:txBody>
          <a:bodyPr wrap="square" rtlCol="0">
            <a:spAutoFit/>
          </a:bodyPr>
          <a:lstStyle/>
          <a:p>
            <a:pPr algn="ctr" defTabSz="896386"/>
            <a:r>
              <a:rPr lang="en-US" sz="1400">
                <a:solidFill>
                  <a:srgbClr val="FF0000"/>
                </a:solidFill>
                <a:latin typeface="Calibri" panose="020F0502020204030204"/>
              </a:rPr>
              <a:t>compliance boundary</a:t>
            </a:r>
          </a:p>
        </p:txBody>
      </p:sp>
      <p:sp>
        <p:nvSpPr>
          <p:cNvPr id="63" name="Oval 62">
            <a:extLst>
              <a:ext uri="{FF2B5EF4-FFF2-40B4-BE49-F238E27FC236}">
                <a16:creationId xmlns:a16="http://schemas.microsoft.com/office/drawing/2014/main" id="{DACBFA56-5FC9-43C7-A696-696995AC72A4}"/>
              </a:ext>
            </a:extLst>
          </p:cNvPr>
          <p:cNvSpPr/>
          <p:nvPr/>
        </p:nvSpPr>
        <p:spPr>
          <a:xfrm>
            <a:off x="4359833" y="2488868"/>
            <a:ext cx="1344637" cy="1344637"/>
          </a:xfrm>
          <a:prstGeom prst="ellipse">
            <a:avLst/>
          </a:prstGeom>
          <a:solidFill>
            <a:srgbClr val="464775"/>
          </a:solidFill>
          <a:ln w="12700" cap="flat" cmpd="sng" algn="ctr">
            <a:noFill/>
            <a:prstDash val="solid"/>
            <a:miter lim="800000"/>
          </a:ln>
          <a:effectLst/>
        </p:spPr>
        <p:txBody>
          <a:bodyPr rtlCol="0" anchor="ctr"/>
          <a:lstStyle/>
          <a:p>
            <a:pPr algn="ctr" defTabSz="896386"/>
            <a:r>
              <a:rPr lang="en-US" sz="1400" kern="0">
                <a:solidFill>
                  <a:prstClr val="white"/>
                </a:solidFill>
              </a:rPr>
              <a:t>Microsoft Teams</a:t>
            </a:r>
          </a:p>
        </p:txBody>
      </p:sp>
      <p:sp>
        <p:nvSpPr>
          <p:cNvPr id="70" name="Rectangle 69">
            <a:extLst>
              <a:ext uri="{FF2B5EF4-FFF2-40B4-BE49-F238E27FC236}">
                <a16:creationId xmlns:a16="http://schemas.microsoft.com/office/drawing/2014/main" id="{35695392-D5B5-4A8A-A3A6-B23CC96DF8CD}"/>
              </a:ext>
            </a:extLst>
          </p:cNvPr>
          <p:cNvSpPr/>
          <p:nvPr/>
        </p:nvSpPr>
        <p:spPr>
          <a:xfrm>
            <a:off x="6745125" y="1792060"/>
            <a:ext cx="1737360" cy="365760"/>
          </a:xfrm>
          <a:prstGeom prst="rect">
            <a:avLst/>
          </a:prstGeom>
          <a:solidFill>
            <a:schemeClr val="accent2"/>
          </a:solidFill>
          <a:ln w="12700" cap="flat" cmpd="sng" algn="ctr">
            <a:noFill/>
            <a:prstDash val="solid"/>
            <a:miter lim="800000"/>
          </a:ln>
          <a:effectLst/>
        </p:spPr>
        <p:txBody>
          <a:bodyPr rtlCol="0" anchor="ctr"/>
          <a:lstStyle/>
          <a:p>
            <a:pPr algn="ctr" defTabSz="896386">
              <a:lnSpc>
                <a:spcPts val="1500"/>
              </a:lnSpc>
              <a:defRPr/>
            </a:pPr>
            <a:r>
              <a:rPr lang="en-US" sz="1400" kern="0">
                <a:solidFill>
                  <a:schemeClr val="bg1"/>
                </a:solidFill>
              </a:rPr>
              <a:t>Email a channel</a:t>
            </a:r>
          </a:p>
        </p:txBody>
      </p:sp>
      <p:sp>
        <p:nvSpPr>
          <p:cNvPr id="71" name="Rectangle 70">
            <a:extLst>
              <a:ext uri="{FF2B5EF4-FFF2-40B4-BE49-F238E27FC236}">
                <a16:creationId xmlns:a16="http://schemas.microsoft.com/office/drawing/2014/main" id="{30100E5A-14B3-4E47-85E1-CA3E42107B3A}"/>
              </a:ext>
            </a:extLst>
          </p:cNvPr>
          <p:cNvSpPr/>
          <p:nvPr/>
        </p:nvSpPr>
        <p:spPr>
          <a:xfrm>
            <a:off x="6556383" y="1368842"/>
            <a:ext cx="1737360" cy="365760"/>
          </a:xfrm>
          <a:prstGeom prst="rect">
            <a:avLst/>
          </a:prstGeom>
          <a:solidFill>
            <a:schemeClr val="accent2"/>
          </a:solidFill>
          <a:ln w="12700" cap="flat" cmpd="sng" algn="ctr">
            <a:noFill/>
            <a:prstDash val="solid"/>
            <a:miter lim="800000"/>
          </a:ln>
          <a:effectLst/>
        </p:spPr>
        <p:txBody>
          <a:bodyPr rtlCol="0" anchor="ctr"/>
          <a:lstStyle/>
          <a:p>
            <a:pPr algn="ctr" defTabSz="896386">
              <a:lnSpc>
                <a:spcPts val="1500"/>
              </a:lnSpc>
              <a:defRPr/>
            </a:pPr>
            <a:r>
              <a:rPr lang="en-US" sz="1400" kern="0">
                <a:solidFill>
                  <a:schemeClr val="bg1"/>
                </a:solidFill>
              </a:rPr>
              <a:t>Connectors</a:t>
            </a:r>
          </a:p>
        </p:txBody>
      </p:sp>
      <p:sp>
        <p:nvSpPr>
          <p:cNvPr id="75" name="Rectangle 74">
            <a:extLst>
              <a:ext uri="{FF2B5EF4-FFF2-40B4-BE49-F238E27FC236}">
                <a16:creationId xmlns:a16="http://schemas.microsoft.com/office/drawing/2014/main" id="{157AD9A7-31FB-42A8-8482-A4016EF9F33E}"/>
              </a:ext>
            </a:extLst>
          </p:cNvPr>
          <p:cNvSpPr/>
          <p:nvPr/>
        </p:nvSpPr>
        <p:spPr>
          <a:xfrm>
            <a:off x="6567162" y="5831337"/>
            <a:ext cx="173736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Calling Plan (PSTN)</a:t>
            </a:r>
          </a:p>
        </p:txBody>
      </p:sp>
      <p:sp>
        <p:nvSpPr>
          <p:cNvPr id="76" name="Rectangle 75">
            <a:extLst>
              <a:ext uri="{FF2B5EF4-FFF2-40B4-BE49-F238E27FC236}">
                <a16:creationId xmlns:a16="http://schemas.microsoft.com/office/drawing/2014/main" id="{95DDEEBA-F2CA-411A-A046-B33281FCBFDF}"/>
              </a:ext>
            </a:extLst>
          </p:cNvPr>
          <p:cNvSpPr/>
          <p:nvPr/>
        </p:nvSpPr>
        <p:spPr>
          <a:xfrm>
            <a:off x="7139058" y="2790653"/>
            <a:ext cx="1737360" cy="457200"/>
          </a:xfrm>
          <a:prstGeom prst="rect">
            <a:avLst/>
          </a:prstGeom>
          <a:solidFill>
            <a:srgbClr val="2F2F2F"/>
          </a:solidFill>
          <a:ln w="12700" cap="flat" cmpd="sng" algn="ctr">
            <a:noFill/>
            <a:prstDash val="solid"/>
            <a:miter lim="800000"/>
          </a:ln>
          <a:effectLst/>
        </p:spPr>
        <p:txBody>
          <a:bodyPr rtlCol="0" anchor="ctr"/>
          <a:lstStyle/>
          <a:p>
            <a:pPr algn="ctr" defTabSz="896386">
              <a:lnSpc>
                <a:spcPts val="1500"/>
              </a:lnSpc>
            </a:pPr>
            <a:r>
              <a:rPr lang="en-US" sz="1400" kern="0">
                <a:solidFill>
                  <a:prstClr val="white"/>
                </a:solidFill>
              </a:rPr>
              <a:t>Push Notifications (Mobile)</a:t>
            </a:r>
          </a:p>
        </p:txBody>
      </p:sp>
      <p:sp>
        <p:nvSpPr>
          <p:cNvPr id="77" name="Rectangle 76">
            <a:extLst>
              <a:ext uri="{FF2B5EF4-FFF2-40B4-BE49-F238E27FC236}">
                <a16:creationId xmlns:a16="http://schemas.microsoft.com/office/drawing/2014/main" id="{3FB00EF0-F18A-455E-8913-26AC30CD2508}"/>
              </a:ext>
            </a:extLst>
          </p:cNvPr>
          <p:cNvSpPr/>
          <p:nvPr/>
        </p:nvSpPr>
        <p:spPr>
          <a:xfrm>
            <a:off x="7145016" y="3272472"/>
            <a:ext cx="1737360" cy="457200"/>
          </a:xfrm>
          <a:prstGeom prst="rect">
            <a:avLst/>
          </a:prstGeom>
          <a:solidFill>
            <a:srgbClr val="2F2F2F"/>
          </a:solidFill>
          <a:ln w="12700" cap="flat" cmpd="sng" algn="ctr">
            <a:noFill/>
            <a:prstDash val="solid"/>
            <a:miter lim="800000"/>
          </a:ln>
          <a:effectLst/>
        </p:spPr>
        <p:txBody>
          <a:bodyPr rtlCol="0" anchor="ctr"/>
          <a:lstStyle/>
          <a:p>
            <a:pPr algn="ctr" defTabSz="896386">
              <a:lnSpc>
                <a:spcPts val="1500"/>
              </a:lnSpc>
            </a:pPr>
            <a:r>
              <a:rPr lang="en-US" sz="1400" kern="0">
                <a:solidFill>
                  <a:prstClr val="white"/>
                </a:solidFill>
              </a:rPr>
              <a:t>Other  Cloud storage (3rd party)</a:t>
            </a:r>
          </a:p>
        </p:txBody>
      </p:sp>
      <p:sp>
        <p:nvSpPr>
          <p:cNvPr id="80" name="Rectangle 79">
            <a:extLst>
              <a:ext uri="{FF2B5EF4-FFF2-40B4-BE49-F238E27FC236}">
                <a16:creationId xmlns:a16="http://schemas.microsoft.com/office/drawing/2014/main" id="{1FAA2B9D-C596-47C7-B20B-040C3781C3DF}"/>
              </a:ext>
            </a:extLst>
          </p:cNvPr>
          <p:cNvSpPr/>
          <p:nvPr/>
        </p:nvSpPr>
        <p:spPr>
          <a:xfrm>
            <a:off x="7139059" y="2297227"/>
            <a:ext cx="1737360" cy="457200"/>
          </a:xfrm>
          <a:prstGeom prst="rect">
            <a:avLst/>
          </a:prstGeom>
          <a:solidFill>
            <a:srgbClr val="2F2F2F"/>
          </a:solidFill>
          <a:ln w="12700" cap="flat" cmpd="sng" algn="ctr">
            <a:noFill/>
            <a:prstDash val="solid"/>
            <a:miter lim="800000"/>
          </a:ln>
          <a:effectLst/>
        </p:spPr>
        <p:txBody>
          <a:bodyPr rtlCol="0" anchor="ctr"/>
          <a:lstStyle/>
          <a:p>
            <a:pPr algn="ctr" defTabSz="896386">
              <a:lnSpc>
                <a:spcPts val="1500"/>
              </a:lnSpc>
            </a:pPr>
            <a:r>
              <a:rPr lang="en-US" sz="1400" kern="0">
                <a:solidFill>
                  <a:prstClr val="white"/>
                </a:solidFill>
              </a:rPr>
              <a:t>Giphy</a:t>
            </a:r>
          </a:p>
        </p:txBody>
      </p:sp>
      <p:cxnSp>
        <p:nvCxnSpPr>
          <p:cNvPr id="81" name="Connector: Curved 80">
            <a:extLst>
              <a:ext uri="{FF2B5EF4-FFF2-40B4-BE49-F238E27FC236}">
                <a16:creationId xmlns:a16="http://schemas.microsoft.com/office/drawing/2014/main" id="{9C227D64-66B5-4944-BB68-34A44C5101D8}"/>
              </a:ext>
            </a:extLst>
          </p:cNvPr>
          <p:cNvCxnSpPr>
            <a:cxnSpLocks/>
          </p:cNvCxnSpPr>
          <p:nvPr/>
        </p:nvCxnSpPr>
        <p:spPr>
          <a:xfrm>
            <a:off x="3706869" y="2029053"/>
            <a:ext cx="652964" cy="1034854"/>
          </a:xfrm>
          <a:prstGeom prst="curvedConnector3">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2" name="Connector: Curved 81">
            <a:extLst>
              <a:ext uri="{FF2B5EF4-FFF2-40B4-BE49-F238E27FC236}">
                <a16:creationId xmlns:a16="http://schemas.microsoft.com/office/drawing/2014/main" id="{07599A98-A13D-40E6-8DEF-4E57C463F5D9}"/>
              </a:ext>
            </a:extLst>
          </p:cNvPr>
          <p:cNvCxnSpPr>
            <a:stCxn id="65" idx="3"/>
            <a:endCxn id="63" idx="2"/>
          </p:cNvCxnSpPr>
          <p:nvPr/>
        </p:nvCxnSpPr>
        <p:spPr>
          <a:xfrm>
            <a:off x="3453327" y="2808620"/>
            <a:ext cx="906506" cy="352567"/>
          </a:xfrm>
          <a:prstGeom prst="curvedConnector3">
            <a:avLst>
              <a:gd name="adj1" fmla="val 50000"/>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3" name="Connector: Curved 82">
            <a:extLst>
              <a:ext uri="{FF2B5EF4-FFF2-40B4-BE49-F238E27FC236}">
                <a16:creationId xmlns:a16="http://schemas.microsoft.com/office/drawing/2014/main" id="{C9A55E94-7466-4AE8-992C-A72A36998E46}"/>
              </a:ext>
            </a:extLst>
          </p:cNvPr>
          <p:cNvCxnSpPr>
            <a:stCxn id="67" idx="3"/>
            <a:endCxn id="63" idx="2"/>
          </p:cNvCxnSpPr>
          <p:nvPr/>
        </p:nvCxnSpPr>
        <p:spPr>
          <a:xfrm flipV="1">
            <a:off x="3451917" y="3161187"/>
            <a:ext cx="907916" cy="356395"/>
          </a:xfrm>
          <a:prstGeom prst="curvedConnector3">
            <a:avLst>
              <a:gd name="adj1" fmla="val 50000"/>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4" name="Connector: Curved 83">
            <a:extLst>
              <a:ext uri="{FF2B5EF4-FFF2-40B4-BE49-F238E27FC236}">
                <a16:creationId xmlns:a16="http://schemas.microsoft.com/office/drawing/2014/main" id="{BB29BF41-A6A5-4F5A-8D17-6658F1F02798}"/>
              </a:ext>
            </a:extLst>
          </p:cNvPr>
          <p:cNvCxnSpPr>
            <a:cxnSpLocks/>
          </p:cNvCxnSpPr>
          <p:nvPr/>
        </p:nvCxnSpPr>
        <p:spPr>
          <a:xfrm flipV="1">
            <a:off x="3706869" y="3248739"/>
            <a:ext cx="652964" cy="958380"/>
          </a:xfrm>
          <a:prstGeom prst="curvedConnector3">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5" name="Connector: Curved 84">
            <a:extLst>
              <a:ext uri="{FF2B5EF4-FFF2-40B4-BE49-F238E27FC236}">
                <a16:creationId xmlns:a16="http://schemas.microsoft.com/office/drawing/2014/main" id="{E6E879A2-B827-4A12-A900-69C2AE768A90}"/>
              </a:ext>
            </a:extLst>
          </p:cNvPr>
          <p:cNvCxnSpPr>
            <a:cxnSpLocks/>
            <a:stCxn id="71" idx="1"/>
            <a:endCxn id="63" idx="7"/>
          </p:cNvCxnSpPr>
          <p:nvPr/>
        </p:nvCxnSpPr>
        <p:spPr>
          <a:xfrm rot="10800000" flipV="1">
            <a:off x="5507553" y="1551722"/>
            <a:ext cx="1048831" cy="1134064"/>
          </a:xfrm>
          <a:prstGeom prst="curvedConnector2">
            <a:avLst/>
          </a:prstGeom>
          <a:noFill/>
          <a:ln w="28575" cap="flat" cmpd="sng" algn="ctr">
            <a:solidFill>
              <a:srgbClr val="3B2E58"/>
            </a:solidFill>
            <a:prstDash val="solid"/>
            <a:miter lim="800000"/>
            <a:tailEnd type="triangle" w="lg" len="med"/>
          </a:ln>
          <a:effectLst/>
        </p:spPr>
      </p:cxnSp>
      <p:cxnSp>
        <p:nvCxnSpPr>
          <p:cNvPr id="86" name="Connector: Curved 85">
            <a:extLst>
              <a:ext uri="{FF2B5EF4-FFF2-40B4-BE49-F238E27FC236}">
                <a16:creationId xmlns:a16="http://schemas.microsoft.com/office/drawing/2014/main" id="{F85D3B0C-CE07-4DA4-BF7F-E24A7C8AA9E4}"/>
              </a:ext>
            </a:extLst>
          </p:cNvPr>
          <p:cNvCxnSpPr>
            <a:cxnSpLocks/>
            <a:stCxn id="73" idx="1"/>
            <a:endCxn id="63" idx="5"/>
          </p:cNvCxnSpPr>
          <p:nvPr/>
        </p:nvCxnSpPr>
        <p:spPr>
          <a:xfrm rot="10800000">
            <a:off x="5507552" y="3636587"/>
            <a:ext cx="1334346" cy="1493364"/>
          </a:xfrm>
          <a:prstGeom prst="curvedConnector2">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7" name="Connector: Curved 86">
            <a:extLst>
              <a:ext uri="{FF2B5EF4-FFF2-40B4-BE49-F238E27FC236}">
                <a16:creationId xmlns:a16="http://schemas.microsoft.com/office/drawing/2014/main" id="{021E1564-6F7F-4336-99D2-07C895DE81AC}"/>
              </a:ext>
            </a:extLst>
          </p:cNvPr>
          <p:cNvCxnSpPr>
            <a:cxnSpLocks/>
            <a:stCxn id="74" idx="1"/>
            <a:endCxn id="63" idx="5"/>
          </p:cNvCxnSpPr>
          <p:nvPr/>
        </p:nvCxnSpPr>
        <p:spPr>
          <a:xfrm rot="10800000">
            <a:off x="5507552" y="3636587"/>
            <a:ext cx="1423248" cy="1040068"/>
          </a:xfrm>
          <a:prstGeom prst="curvedConnector2">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88" name="Connector: Curved 87">
            <a:extLst>
              <a:ext uri="{FF2B5EF4-FFF2-40B4-BE49-F238E27FC236}">
                <a16:creationId xmlns:a16="http://schemas.microsoft.com/office/drawing/2014/main" id="{20BC8255-618F-4787-82E1-40FD33ED4E96}"/>
              </a:ext>
            </a:extLst>
          </p:cNvPr>
          <p:cNvCxnSpPr>
            <a:stCxn id="70" idx="1"/>
            <a:endCxn id="63" idx="7"/>
          </p:cNvCxnSpPr>
          <p:nvPr/>
        </p:nvCxnSpPr>
        <p:spPr>
          <a:xfrm rot="10800000" flipV="1">
            <a:off x="5507553" y="1974940"/>
            <a:ext cx="1237573" cy="710846"/>
          </a:xfrm>
          <a:prstGeom prst="curvedConnector2">
            <a:avLst/>
          </a:prstGeom>
          <a:noFill/>
          <a:ln w="28575" cap="flat" cmpd="sng" algn="ctr">
            <a:solidFill>
              <a:srgbClr val="3B2E58"/>
            </a:solidFill>
            <a:prstDash val="solid"/>
            <a:miter lim="800000"/>
            <a:tailEnd type="triangle" w="lg" len="med"/>
          </a:ln>
          <a:effectLst/>
        </p:spPr>
      </p:cxnSp>
      <p:cxnSp>
        <p:nvCxnSpPr>
          <p:cNvPr id="89" name="Connector: Curved 88">
            <a:extLst>
              <a:ext uri="{FF2B5EF4-FFF2-40B4-BE49-F238E27FC236}">
                <a16:creationId xmlns:a16="http://schemas.microsoft.com/office/drawing/2014/main" id="{EA0DAC9F-BD63-445C-BF5E-16F0CE625B0F}"/>
              </a:ext>
            </a:extLst>
          </p:cNvPr>
          <p:cNvCxnSpPr>
            <a:cxnSpLocks/>
            <a:stCxn id="75" idx="1"/>
            <a:endCxn id="63" idx="5"/>
          </p:cNvCxnSpPr>
          <p:nvPr/>
        </p:nvCxnSpPr>
        <p:spPr>
          <a:xfrm rot="10800000">
            <a:off x="5507552" y="3636587"/>
            <a:ext cx="1059610" cy="2377630"/>
          </a:xfrm>
          <a:prstGeom prst="curvedConnector2">
            <a:avLst/>
          </a:prstGeom>
          <a:noFill/>
          <a:ln w="28575" cap="flat" cmpd="sng" algn="ctr">
            <a:solidFill>
              <a:schemeClr val="bg1">
                <a:lumMod val="50000"/>
              </a:schemeClr>
            </a:solidFill>
            <a:prstDash val="solid"/>
            <a:miter lim="800000"/>
            <a:headEnd type="triangle" w="lg" len="med"/>
            <a:tailEnd type="triangle" w="lg" len="med"/>
          </a:ln>
          <a:effectLst/>
        </p:spPr>
      </p:cxnSp>
      <p:cxnSp>
        <p:nvCxnSpPr>
          <p:cNvPr id="90" name="Connector: Curved 89">
            <a:extLst>
              <a:ext uri="{FF2B5EF4-FFF2-40B4-BE49-F238E27FC236}">
                <a16:creationId xmlns:a16="http://schemas.microsoft.com/office/drawing/2014/main" id="{702DEA6D-365F-4963-BBC0-5902959D7F5B}"/>
              </a:ext>
            </a:extLst>
          </p:cNvPr>
          <p:cNvCxnSpPr>
            <a:cxnSpLocks/>
            <a:stCxn id="63" idx="6"/>
            <a:endCxn id="80" idx="1"/>
          </p:cNvCxnSpPr>
          <p:nvPr/>
        </p:nvCxnSpPr>
        <p:spPr>
          <a:xfrm flipV="1">
            <a:off x="5704470" y="2525827"/>
            <a:ext cx="1434589" cy="635360"/>
          </a:xfrm>
          <a:prstGeom prst="curvedConnector3">
            <a:avLst>
              <a:gd name="adj1" fmla="val 50000"/>
            </a:avLst>
          </a:prstGeom>
          <a:noFill/>
          <a:ln w="28575" cap="flat" cmpd="sng" algn="ctr">
            <a:solidFill>
              <a:schemeClr val="tx1"/>
            </a:solidFill>
            <a:prstDash val="solid"/>
            <a:miter lim="800000"/>
            <a:tailEnd type="triangle" w="lg" len="med"/>
          </a:ln>
          <a:effectLst/>
        </p:spPr>
      </p:cxnSp>
      <p:cxnSp>
        <p:nvCxnSpPr>
          <p:cNvPr id="91" name="Connector: Curved 90">
            <a:extLst>
              <a:ext uri="{FF2B5EF4-FFF2-40B4-BE49-F238E27FC236}">
                <a16:creationId xmlns:a16="http://schemas.microsoft.com/office/drawing/2014/main" id="{33F0549D-8147-4F5B-9709-0128B43F8AB0}"/>
              </a:ext>
            </a:extLst>
          </p:cNvPr>
          <p:cNvCxnSpPr>
            <a:cxnSpLocks/>
            <a:stCxn id="63" idx="6"/>
            <a:endCxn id="76" idx="1"/>
          </p:cNvCxnSpPr>
          <p:nvPr/>
        </p:nvCxnSpPr>
        <p:spPr>
          <a:xfrm flipV="1">
            <a:off x="5704470" y="3019253"/>
            <a:ext cx="1434588" cy="141934"/>
          </a:xfrm>
          <a:prstGeom prst="curvedConnector3">
            <a:avLst>
              <a:gd name="adj1" fmla="val 50000"/>
            </a:avLst>
          </a:prstGeom>
          <a:noFill/>
          <a:ln w="28575" cap="flat" cmpd="sng" algn="ctr">
            <a:solidFill>
              <a:schemeClr val="tx1"/>
            </a:solidFill>
            <a:prstDash val="solid"/>
            <a:miter lim="800000"/>
            <a:tailEnd type="triangle" w="lg" len="med"/>
          </a:ln>
          <a:effectLst/>
        </p:spPr>
      </p:cxnSp>
      <p:cxnSp>
        <p:nvCxnSpPr>
          <p:cNvPr id="92" name="Connector: Curved 91">
            <a:extLst>
              <a:ext uri="{FF2B5EF4-FFF2-40B4-BE49-F238E27FC236}">
                <a16:creationId xmlns:a16="http://schemas.microsoft.com/office/drawing/2014/main" id="{D2D8CF7E-3F38-43B1-8E89-9792919D19CB}"/>
              </a:ext>
            </a:extLst>
          </p:cNvPr>
          <p:cNvCxnSpPr>
            <a:cxnSpLocks/>
            <a:stCxn id="63" idx="6"/>
            <a:endCxn id="77" idx="1"/>
          </p:cNvCxnSpPr>
          <p:nvPr/>
        </p:nvCxnSpPr>
        <p:spPr>
          <a:xfrm>
            <a:off x="5704470" y="3161187"/>
            <a:ext cx="1440546" cy="339885"/>
          </a:xfrm>
          <a:prstGeom prst="curvedConnector3">
            <a:avLst>
              <a:gd name="adj1" fmla="val 50000"/>
            </a:avLst>
          </a:prstGeom>
          <a:noFill/>
          <a:ln w="28575" cap="flat" cmpd="sng" algn="ctr">
            <a:solidFill>
              <a:schemeClr val="tx1"/>
            </a:solidFill>
            <a:prstDash val="solid"/>
            <a:miter lim="800000"/>
            <a:tailEnd type="triangle" w="lg" len="med"/>
          </a:ln>
          <a:effectLst/>
        </p:spPr>
      </p:cxnSp>
      <p:cxnSp>
        <p:nvCxnSpPr>
          <p:cNvPr id="93" name="Connector: Curved 92">
            <a:extLst>
              <a:ext uri="{FF2B5EF4-FFF2-40B4-BE49-F238E27FC236}">
                <a16:creationId xmlns:a16="http://schemas.microsoft.com/office/drawing/2014/main" id="{95D42A0C-61B6-423F-B4A1-BC901318F893}"/>
              </a:ext>
            </a:extLst>
          </p:cNvPr>
          <p:cNvCxnSpPr>
            <a:cxnSpLocks/>
            <a:stCxn id="78" idx="1"/>
            <a:endCxn id="63" idx="5"/>
          </p:cNvCxnSpPr>
          <p:nvPr/>
        </p:nvCxnSpPr>
        <p:spPr>
          <a:xfrm rot="10800000">
            <a:off x="5507552" y="3636587"/>
            <a:ext cx="1178000" cy="1947616"/>
          </a:xfrm>
          <a:prstGeom prst="curvedConnector2">
            <a:avLst/>
          </a:prstGeom>
          <a:noFill/>
          <a:ln w="28575" cap="flat" cmpd="sng" algn="ctr">
            <a:solidFill>
              <a:schemeClr val="bg1">
                <a:lumMod val="50000"/>
              </a:schemeClr>
            </a:solidFill>
            <a:prstDash val="solid"/>
            <a:miter lim="800000"/>
            <a:headEnd type="triangle" w="lg" len="med"/>
            <a:tailEnd type="triangle" w="lg" len="med"/>
          </a:ln>
          <a:effectLst/>
        </p:spPr>
      </p:cxnSp>
      <p:sp>
        <p:nvSpPr>
          <p:cNvPr id="95" name="Rectangle 94">
            <a:extLst>
              <a:ext uri="{FF2B5EF4-FFF2-40B4-BE49-F238E27FC236}">
                <a16:creationId xmlns:a16="http://schemas.microsoft.com/office/drawing/2014/main" id="{0443B1F0-D729-46B8-80EB-373A0444C0C6}"/>
              </a:ext>
            </a:extLst>
          </p:cNvPr>
          <p:cNvSpPr/>
          <p:nvPr/>
        </p:nvSpPr>
        <p:spPr>
          <a:xfrm>
            <a:off x="7676921" y="6496079"/>
            <a:ext cx="179285" cy="179285"/>
          </a:xfrm>
          <a:prstGeom prst="rect">
            <a:avLst/>
          </a:prstGeom>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96386">
              <a:defRPr/>
            </a:pPr>
            <a:endParaRPr lang="en-US" sz="980" kern="0">
              <a:solidFill>
                <a:prstClr val="white"/>
              </a:solidFill>
              <a:latin typeface="Calibri" panose="020F0502020204030204"/>
            </a:endParaRPr>
          </a:p>
        </p:txBody>
      </p:sp>
      <p:sp>
        <p:nvSpPr>
          <p:cNvPr id="96" name="TextBox 95">
            <a:extLst>
              <a:ext uri="{FF2B5EF4-FFF2-40B4-BE49-F238E27FC236}">
                <a16:creationId xmlns:a16="http://schemas.microsoft.com/office/drawing/2014/main" id="{3C741EE2-87DF-4C13-9CF7-81ABACA005A7}"/>
              </a:ext>
            </a:extLst>
          </p:cNvPr>
          <p:cNvSpPr txBox="1"/>
          <p:nvPr/>
        </p:nvSpPr>
        <p:spPr>
          <a:xfrm>
            <a:off x="7832534" y="6457487"/>
            <a:ext cx="1685398" cy="292388"/>
          </a:xfrm>
          <a:prstGeom prst="rect">
            <a:avLst/>
          </a:prstGeom>
          <a:noFill/>
        </p:spPr>
        <p:txBody>
          <a:bodyPr wrap="none" rtlCol="0">
            <a:spAutoFit/>
          </a:bodyPr>
          <a:lstStyle/>
          <a:p>
            <a:pPr defTabSz="896386"/>
            <a:r>
              <a:rPr lang="en-US" sz="1300">
                <a:solidFill>
                  <a:prstClr val="black"/>
                </a:solidFill>
                <a:latin typeface="Calibri" panose="020F0502020204030204"/>
              </a:rPr>
              <a:t>2-way communication</a:t>
            </a:r>
          </a:p>
        </p:txBody>
      </p:sp>
      <p:sp>
        <p:nvSpPr>
          <p:cNvPr id="97" name="Rectangle 96">
            <a:extLst>
              <a:ext uri="{FF2B5EF4-FFF2-40B4-BE49-F238E27FC236}">
                <a16:creationId xmlns:a16="http://schemas.microsoft.com/office/drawing/2014/main" id="{EDD436D1-F414-4484-8D0C-392EDF82F422}"/>
              </a:ext>
            </a:extLst>
          </p:cNvPr>
          <p:cNvSpPr/>
          <p:nvPr/>
        </p:nvSpPr>
        <p:spPr>
          <a:xfrm>
            <a:off x="9481225" y="6496079"/>
            <a:ext cx="179285" cy="179285"/>
          </a:xfrm>
          <a:prstGeom prst="rect">
            <a:avLst/>
          </a:prstGeom>
          <a:solidFill>
            <a:schemeClr val="accent2"/>
          </a:solidFill>
          <a:ln w="12700" cap="flat" cmpd="sng" algn="ctr">
            <a:solidFill>
              <a:srgbClr val="3B2E58"/>
            </a:solidFill>
            <a:prstDash val="solid"/>
            <a:miter lim="800000"/>
          </a:ln>
          <a:effectLst/>
        </p:spPr>
        <p:txBody>
          <a:bodyPr rtlCol="0" anchor="ctr"/>
          <a:lstStyle/>
          <a:p>
            <a:pPr algn="ctr" defTabSz="896386">
              <a:defRPr/>
            </a:pPr>
            <a:endParaRPr lang="en-US" sz="980" kern="0">
              <a:solidFill>
                <a:prstClr val="white"/>
              </a:solidFill>
              <a:latin typeface="Calibri" panose="020F0502020204030204"/>
            </a:endParaRPr>
          </a:p>
        </p:txBody>
      </p:sp>
      <p:sp>
        <p:nvSpPr>
          <p:cNvPr id="98" name="TextBox 97">
            <a:extLst>
              <a:ext uri="{FF2B5EF4-FFF2-40B4-BE49-F238E27FC236}">
                <a16:creationId xmlns:a16="http://schemas.microsoft.com/office/drawing/2014/main" id="{97474C06-72AA-4F2F-815D-74F59EF7CA75}"/>
              </a:ext>
            </a:extLst>
          </p:cNvPr>
          <p:cNvSpPr txBox="1"/>
          <p:nvPr/>
        </p:nvSpPr>
        <p:spPr>
          <a:xfrm>
            <a:off x="9617789" y="6457487"/>
            <a:ext cx="1094787" cy="292388"/>
          </a:xfrm>
          <a:prstGeom prst="rect">
            <a:avLst/>
          </a:prstGeom>
          <a:noFill/>
        </p:spPr>
        <p:txBody>
          <a:bodyPr wrap="none" rtlCol="0">
            <a:spAutoFit/>
          </a:bodyPr>
          <a:lstStyle/>
          <a:p>
            <a:pPr defTabSz="896386"/>
            <a:r>
              <a:rPr lang="en-US" sz="1300">
                <a:solidFill>
                  <a:prstClr val="black"/>
                </a:solidFill>
                <a:latin typeface="Calibri" panose="020F0502020204030204"/>
              </a:rPr>
              <a:t>Inbound data</a:t>
            </a:r>
          </a:p>
        </p:txBody>
      </p:sp>
      <p:sp>
        <p:nvSpPr>
          <p:cNvPr id="99" name="Rectangle 98">
            <a:extLst>
              <a:ext uri="{FF2B5EF4-FFF2-40B4-BE49-F238E27FC236}">
                <a16:creationId xmlns:a16="http://schemas.microsoft.com/office/drawing/2014/main" id="{DAC825B5-9C37-4304-A0D2-4B4DFFEFC5A1}"/>
              </a:ext>
            </a:extLst>
          </p:cNvPr>
          <p:cNvSpPr/>
          <p:nvPr/>
        </p:nvSpPr>
        <p:spPr>
          <a:xfrm>
            <a:off x="10682734" y="6496079"/>
            <a:ext cx="179285" cy="179285"/>
          </a:xfrm>
          <a:prstGeom prst="rect">
            <a:avLst/>
          </a:prstGeom>
          <a:solidFill>
            <a:schemeClr val="tx1"/>
          </a:solidFill>
          <a:ln w="12700" cap="flat" cmpd="sng" algn="ctr">
            <a:noFill/>
            <a:prstDash val="solid"/>
            <a:miter lim="800000"/>
          </a:ln>
          <a:effectLst/>
        </p:spPr>
        <p:txBody>
          <a:bodyPr rtlCol="0" anchor="ctr"/>
          <a:lstStyle/>
          <a:p>
            <a:pPr algn="ctr" defTabSz="896386">
              <a:defRPr/>
            </a:pPr>
            <a:endParaRPr lang="en-US" sz="980" kern="0">
              <a:solidFill>
                <a:prstClr val="white"/>
              </a:solidFill>
              <a:latin typeface="Calibri" panose="020F0502020204030204"/>
            </a:endParaRPr>
          </a:p>
        </p:txBody>
      </p:sp>
      <p:sp>
        <p:nvSpPr>
          <p:cNvPr id="100" name="TextBox 99">
            <a:extLst>
              <a:ext uri="{FF2B5EF4-FFF2-40B4-BE49-F238E27FC236}">
                <a16:creationId xmlns:a16="http://schemas.microsoft.com/office/drawing/2014/main" id="{15043F06-7A72-4186-9319-9C9482B278E1}"/>
              </a:ext>
            </a:extLst>
          </p:cNvPr>
          <p:cNvSpPr txBox="1"/>
          <p:nvPr/>
        </p:nvSpPr>
        <p:spPr>
          <a:xfrm>
            <a:off x="10819298" y="6457487"/>
            <a:ext cx="1219821" cy="292388"/>
          </a:xfrm>
          <a:prstGeom prst="rect">
            <a:avLst/>
          </a:prstGeom>
          <a:noFill/>
        </p:spPr>
        <p:txBody>
          <a:bodyPr wrap="none" rtlCol="0">
            <a:spAutoFit/>
          </a:bodyPr>
          <a:lstStyle/>
          <a:p>
            <a:pPr defTabSz="896386"/>
            <a:r>
              <a:rPr lang="en-US" sz="1300">
                <a:solidFill>
                  <a:prstClr val="black"/>
                </a:solidFill>
                <a:latin typeface="Calibri" panose="020F0502020204030204"/>
              </a:rPr>
              <a:t>Outbound data</a:t>
            </a:r>
          </a:p>
        </p:txBody>
      </p:sp>
      <p:sp>
        <p:nvSpPr>
          <p:cNvPr id="101" name="TextBox 100">
            <a:extLst>
              <a:ext uri="{FF2B5EF4-FFF2-40B4-BE49-F238E27FC236}">
                <a16:creationId xmlns:a16="http://schemas.microsoft.com/office/drawing/2014/main" id="{90F4171B-EAA8-4D81-B44E-F2FF299C7A2D}"/>
              </a:ext>
            </a:extLst>
          </p:cNvPr>
          <p:cNvSpPr txBox="1"/>
          <p:nvPr/>
        </p:nvSpPr>
        <p:spPr>
          <a:xfrm>
            <a:off x="8293743" y="1406631"/>
            <a:ext cx="3200400" cy="292388"/>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Data posted to a channel</a:t>
            </a:r>
          </a:p>
        </p:txBody>
      </p:sp>
      <p:sp>
        <p:nvSpPr>
          <p:cNvPr id="102" name="TextBox 101">
            <a:extLst>
              <a:ext uri="{FF2B5EF4-FFF2-40B4-BE49-F238E27FC236}">
                <a16:creationId xmlns:a16="http://schemas.microsoft.com/office/drawing/2014/main" id="{30A167DB-2063-4E0C-B564-FDB40318A43E}"/>
              </a:ext>
            </a:extLst>
          </p:cNvPr>
          <p:cNvSpPr txBox="1"/>
          <p:nvPr/>
        </p:nvSpPr>
        <p:spPr>
          <a:xfrm>
            <a:off x="8478904" y="1830961"/>
            <a:ext cx="3200400" cy="292388"/>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Data posted to a channel</a:t>
            </a:r>
          </a:p>
        </p:txBody>
      </p:sp>
      <p:sp>
        <p:nvSpPr>
          <p:cNvPr id="103" name="TextBox 102">
            <a:extLst>
              <a:ext uri="{FF2B5EF4-FFF2-40B4-BE49-F238E27FC236}">
                <a16:creationId xmlns:a16="http://schemas.microsoft.com/office/drawing/2014/main" id="{0BC3994C-90F4-4D16-89FF-570FAD5BB479}"/>
              </a:ext>
            </a:extLst>
          </p:cNvPr>
          <p:cNvSpPr txBox="1"/>
          <p:nvPr/>
        </p:nvSpPr>
        <p:spPr>
          <a:xfrm>
            <a:off x="8847601" y="2374340"/>
            <a:ext cx="1434589" cy="292388"/>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Query to Giphy</a:t>
            </a:r>
          </a:p>
        </p:txBody>
      </p:sp>
      <p:sp>
        <p:nvSpPr>
          <p:cNvPr id="104" name="TextBox 103">
            <a:extLst>
              <a:ext uri="{FF2B5EF4-FFF2-40B4-BE49-F238E27FC236}">
                <a16:creationId xmlns:a16="http://schemas.microsoft.com/office/drawing/2014/main" id="{D9426C32-3DEE-475D-ABD9-7551B263E625}"/>
              </a:ext>
            </a:extLst>
          </p:cNvPr>
          <p:cNvSpPr txBox="1"/>
          <p:nvPr/>
        </p:nvSpPr>
        <p:spPr>
          <a:xfrm>
            <a:off x="8838721" y="2716491"/>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Push notifications to Apple or Google to notify mobile client </a:t>
            </a:r>
            <a:r>
              <a:rPr lang="en-US" sz="1300">
                <a:solidFill>
                  <a:srgbClr val="FF0000"/>
                </a:solidFill>
                <a:latin typeface="Calibri" panose="020F0502020204030204"/>
              </a:rPr>
              <a:t>*</a:t>
            </a:r>
          </a:p>
        </p:txBody>
      </p:sp>
      <p:sp>
        <p:nvSpPr>
          <p:cNvPr id="105" name="TextBox 104">
            <a:extLst>
              <a:ext uri="{FF2B5EF4-FFF2-40B4-BE49-F238E27FC236}">
                <a16:creationId xmlns:a16="http://schemas.microsoft.com/office/drawing/2014/main" id="{16C1A079-346D-4657-9101-9CBAF87C1324}"/>
              </a:ext>
            </a:extLst>
          </p:cNvPr>
          <p:cNvSpPr txBox="1"/>
          <p:nvPr/>
        </p:nvSpPr>
        <p:spPr>
          <a:xfrm>
            <a:off x="8838720" y="3203986"/>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Optional Box, Dropbox, Google drive, Citrix ShareFile</a:t>
            </a:r>
          </a:p>
        </p:txBody>
      </p:sp>
      <p:grpSp>
        <p:nvGrpSpPr>
          <p:cNvPr id="10" name="Group 9">
            <a:extLst>
              <a:ext uri="{FF2B5EF4-FFF2-40B4-BE49-F238E27FC236}">
                <a16:creationId xmlns:a16="http://schemas.microsoft.com/office/drawing/2014/main" id="{7642683E-459F-45AB-B81A-9F2A067D2674}"/>
              </a:ext>
            </a:extLst>
          </p:cNvPr>
          <p:cNvGrpSpPr/>
          <p:nvPr/>
        </p:nvGrpSpPr>
        <p:grpSpPr>
          <a:xfrm>
            <a:off x="6930800" y="4433634"/>
            <a:ext cx="4943064" cy="492443"/>
            <a:chOff x="6930800" y="4319334"/>
            <a:chExt cx="4943064" cy="492443"/>
          </a:xfrm>
        </p:grpSpPr>
        <p:sp>
          <p:nvSpPr>
            <p:cNvPr id="74" name="Rectangle 73">
              <a:extLst>
                <a:ext uri="{FF2B5EF4-FFF2-40B4-BE49-F238E27FC236}">
                  <a16:creationId xmlns:a16="http://schemas.microsoft.com/office/drawing/2014/main" id="{1A85149E-C51E-4A84-B5D7-6849BCCFF980}"/>
                </a:ext>
              </a:extLst>
            </p:cNvPr>
            <p:cNvSpPr/>
            <p:nvPr/>
          </p:nvSpPr>
          <p:spPr>
            <a:xfrm>
              <a:off x="6930800" y="4379475"/>
              <a:ext cx="173736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Tabs</a:t>
              </a:r>
            </a:p>
          </p:txBody>
        </p:sp>
        <p:sp>
          <p:nvSpPr>
            <p:cNvPr id="107" name="TextBox 106">
              <a:extLst>
                <a:ext uri="{FF2B5EF4-FFF2-40B4-BE49-F238E27FC236}">
                  <a16:creationId xmlns:a16="http://schemas.microsoft.com/office/drawing/2014/main" id="{DCADC4FA-6562-416B-BED4-FC8AC88C02E1}"/>
                </a:ext>
              </a:extLst>
            </p:cNvPr>
            <p:cNvSpPr txBox="1"/>
            <p:nvPr/>
          </p:nvSpPr>
          <p:spPr>
            <a:xfrm>
              <a:off x="8673464" y="4319334"/>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Any third-party tab is hosted outside the compliance boundary</a:t>
              </a:r>
            </a:p>
          </p:txBody>
        </p:sp>
      </p:grpSp>
      <p:grpSp>
        <p:nvGrpSpPr>
          <p:cNvPr id="9" name="Group 8">
            <a:extLst>
              <a:ext uri="{FF2B5EF4-FFF2-40B4-BE49-F238E27FC236}">
                <a16:creationId xmlns:a16="http://schemas.microsoft.com/office/drawing/2014/main" id="{4658D711-0A07-42F7-A85B-E4A00717D96A}"/>
              </a:ext>
            </a:extLst>
          </p:cNvPr>
          <p:cNvGrpSpPr/>
          <p:nvPr/>
        </p:nvGrpSpPr>
        <p:grpSpPr>
          <a:xfrm>
            <a:off x="6841898" y="4889584"/>
            <a:ext cx="5226709" cy="492443"/>
            <a:chOff x="6812410" y="4813361"/>
            <a:chExt cx="5226709" cy="492443"/>
          </a:xfrm>
        </p:grpSpPr>
        <p:sp>
          <p:nvSpPr>
            <p:cNvPr id="73" name="Rectangle 72">
              <a:extLst>
                <a:ext uri="{FF2B5EF4-FFF2-40B4-BE49-F238E27FC236}">
                  <a16:creationId xmlns:a16="http://schemas.microsoft.com/office/drawing/2014/main" id="{3486A620-68C5-46FE-9C7F-CEE07DFACF77}"/>
                </a:ext>
              </a:extLst>
            </p:cNvPr>
            <p:cNvSpPr/>
            <p:nvPr/>
          </p:nvSpPr>
          <p:spPr>
            <a:xfrm>
              <a:off x="6812410" y="4870848"/>
              <a:ext cx="173736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Apps/Bots</a:t>
              </a:r>
            </a:p>
          </p:txBody>
        </p:sp>
        <p:sp>
          <p:nvSpPr>
            <p:cNvPr id="108" name="TextBox 107">
              <a:extLst>
                <a:ext uri="{FF2B5EF4-FFF2-40B4-BE49-F238E27FC236}">
                  <a16:creationId xmlns:a16="http://schemas.microsoft.com/office/drawing/2014/main" id="{A6223EB6-076D-4D9C-9760-6E68B494CE16}"/>
                </a:ext>
              </a:extLst>
            </p:cNvPr>
            <p:cNvSpPr txBox="1"/>
            <p:nvPr/>
          </p:nvSpPr>
          <p:spPr>
            <a:xfrm>
              <a:off x="8560060" y="4813361"/>
              <a:ext cx="3479059"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Any third-party App/bot or line of business app is hosted outside the compliance boundary</a:t>
              </a:r>
            </a:p>
          </p:txBody>
        </p:sp>
      </p:grpSp>
      <p:grpSp>
        <p:nvGrpSpPr>
          <p:cNvPr id="8" name="Group 7">
            <a:extLst>
              <a:ext uri="{FF2B5EF4-FFF2-40B4-BE49-F238E27FC236}">
                <a16:creationId xmlns:a16="http://schemas.microsoft.com/office/drawing/2014/main" id="{CD73759D-C418-4DD4-97BB-F5CF78DFA350}"/>
              </a:ext>
            </a:extLst>
          </p:cNvPr>
          <p:cNvGrpSpPr/>
          <p:nvPr/>
        </p:nvGrpSpPr>
        <p:grpSpPr>
          <a:xfrm>
            <a:off x="6685552" y="5308286"/>
            <a:ext cx="4993752" cy="492443"/>
            <a:chOff x="6685552" y="5306215"/>
            <a:chExt cx="4993752" cy="492443"/>
          </a:xfrm>
        </p:grpSpPr>
        <p:sp>
          <p:nvSpPr>
            <p:cNvPr id="78" name="Rectangle 77">
              <a:extLst>
                <a:ext uri="{FF2B5EF4-FFF2-40B4-BE49-F238E27FC236}">
                  <a16:creationId xmlns:a16="http://schemas.microsoft.com/office/drawing/2014/main" id="{91F12DB4-F4D7-4F9E-A698-A86F0EB4F4C4}"/>
                </a:ext>
              </a:extLst>
            </p:cNvPr>
            <p:cNvSpPr/>
            <p:nvPr/>
          </p:nvSpPr>
          <p:spPr>
            <a:xfrm>
              <a:off x="6685552" y="5399252"/>
              <a:ext cx="1737360" cy="36576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Graph API</a:t>
              </a:r>
            </a:p>
          </p:txBody>
        </p:sp>
        <p:sp>
          <p:nvSpPr>
            <p:cNvPr id="109" name="TextBox 108">
              <a:extLst>
                <a:ext uri="{FF2B5EF4-FFF2-40B4-BE49-F238E27FC236}">
                  <a16:creationId xmlns:a16="http://schemas.microsoft.com/office/drawing/2014/main" id="{C5F14C94-9212-48E5-AF78-CAFB41452FCD}"/>
                </a:ext>
              </a:extLst>
            </p:cNvPr>
            <p:cNvSpPr txBox="1"/>
            <p:nvPr/>
          </p:nvSpPr>
          <p:spPr>
            <a:xfrm>
              <a:off x="8478904" y="5306215"/>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Graph APIs can be exposed to line of business apps or 3</a:t>
              </a:r>
              <a:r>
                <a:rPr lang="en-US" sz="1300" baseline="30000">
                  <a:solidFill>
                    <a:prstClr val="black">
                      <a:lumMod val="75000"/>
                      <a:lumOff val="25000"/>
                    </a:prstClr>
                  </a:solidFill>
                  <a:latin typeface="Calibri" panose="020F0502020204030204"/>
                </a:rPr>
                <a:t>rd</a:t>
              </a:r>
              <a:r>
                <a:rPr lang="en-US" sz="1300">
                  <a:solidFill>
                    <a:prstClr val="black">
                      <a:lumMod val="75000"/>
                      <a:lumOff val="25000"/>
                    </a:prstClr>
                  </a:solidFill>
                  <a:latin typeface="Calibri" panose="020F0502020204030204"/>
                </a:rPr>
                <a:t> party apps</a:t>
              </a:r>
            </a:p>
          </p:txBody>
        </p:sp>
      </p:grpSp>
      <p:sp>
        <p:nvSpPr>
          <p:cNvPr id="110" name="TextBox 109">
            <a:extLst>
              <a:ext uri="{FF2B5EF4-FFF2-40B4-BE49-F238E27FC236}">
                <a16:creationId xmlns:a16="http://schemas.microsoft.com/office/drawing/2014/main" id="{4B7ACEC3-0C93-4ABC-B010-0264323DB214}"/>
              </a:ext>
            </a:extLst>
          </p:cNvPr>
          <p:cNvSpPr txBox="1"/>
          <p:nvPr/>
        </p:nvSpPr>
        <p:spPr>
          <a:xfrm>
            <a:off x="8297180" y="5769087"/>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Enables inbound/outbound calling outside the organization</a:t>
            </a:r>
          </a:p>
        </p:txBody>
      </p:sp>
      <p:grpSp>
        <p:nvGrpSpPr>
          <p:cNvPr id="3" name="Group 2">
            <a:extLst>
              <a:ext uri="{FF2B5EF4-FFF2-40B4-BE49-F238E27FC236}">
                <a16:creationId xmlns:a16="http://schemas.microsoft.com/office/drawing/2014/main" id="{61E2A635-CC73-4243-B37D-29951C23342A}"/>
              </a:ext>
            </a:extLst>
          </p:cNvPr>
          <p:cNvGrpSpPr/>
          <p:nvPr/>
        </p:nvGrpSpPr>
        <p:grpSpPr>
          <a:xfrm>
            <a:off x="89028" y="1888680"/>
            <a:ext cx="3617841" cy="457200"/>
            <a:chOff x="89028" y="1888680"/>
            <a:chExt cx="3617841" cy="457200"/>
          </a:xfrm>
        </p:grpSpPr>
        <p:sp>
          <p:nvSpPr>
            <p:cNvPr id="59" name="Rectangle 58">
              <a:extLst>
                <a:ext uri="{FF2B5EF4-FFF2-40B4-BE49-F238E27FC236}">
                  <a16:creationId xmlns:a16="http://schemas.microsoft.com/office/drawing/2014/main" id="{7A22D9DE-13C9-4952-8AEB-067C98FAB446}"/>
                </a:ext>
              </a:extLst>
            </p:cNvPr>
            <p:cNvSpPr/>
            <p:nvPr/>
          </p:nvSpPr>
          <p:spPr>
            <a:xfrm>
              <a:off x="1878069" y="1888680"/>
              <a:ext cx="1828800" cy="45720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User  Browser, Desktop ,Mobile</a:t>
              </a:r>
            </a:p>
          </p:txBody>
        </p:sp>
        <p:sp>
          <p:nvSpPr>
            <p:cNvPr id="111" name="TextBox 110">
              <a:extLst>
                <a:ext uri="{FF2B5EF4-FFF2-40B4-BE49-F238E27FC236}">
                  <a16:creationId xmlns:a16="http://schemas.microsoft.com/office/drawing/2014/main" id="{7C47936E-BAAD-409B-AB7A-74BC9664ADB1}"/>
                </a:ext>
              </a:extLst>
            </p:cNvPr>
            <p:cNvSpPr txBox="1"/>
            <p:nvPr/>
          </p:nvSpPr>
          <p:spPr>
            <a:xfrm>
              <a:off x="89028" y="1964870"/>
              <a:ext cx="1828800" cy="292388"/>
            </a:xfrm>
            <a:prstGeom prst="rect">
              <a:avLst/>
            </a:prstGeom>
            <a:noFill/>
          </p:spPr>
          <p:txBody>
            <a:bodyPr wrap="square" rtlCol="0">
              <a:spAutoFit/>
            </a:bodyPr>
            <a:lstStyle/>
            <a:p>
              <a:pPr algn="r" defTabSz="896386"/>
              <a:r>
                <a:rPr lang="en-US" sz="1300">
                  <a:solidFill>
                    <a:prstClr val="black">
                      <a:lumMod val="75000"/>
                      <a:lumOff val="25000"/>
                    </a:prstClr>
                  </a:solidFill>
                  <a:latin typeface="Calibri" panose="020F0502020204030204"/>
                </a:rPr>
                <a:t>Standard Teams  user</a:t>
              </a:r>
            </a:p>
          </p:txBody>
        </p:sp>
      </p:grpSp>
      <p:grpSp>
        <p:nvGrpSpPr>
          <p:cNvPr id="4" name="Group 3">
            <a:extLst>
              <a:ext uri="{FF2B5EF4-FFF2-40B4-BE49-F238E27FC236}">
                <a16:creationId xmlns:a16="http://schemas.microsoft.com/office/drawing/2014/main" id="{A1FAD5EF-1C6B-4537-829A-495AC096F499}"/>
              </a:ext>
            </a:extLst>
          </p:cNvPr>
          <p:cNvGrpSpPr/>
          <p:nvPr/>
        </p:nvGrpSpPr>
        <p:grpSpPr>
          <a:xfrm>
            <a:off x="421630" y="2562399"/>
            <a:ext cx="3031697" cy="492443"/>
            <a:chOff x="421630" y="2611459"/>
            <a:chExt cx="3031697" cy="492443"/>
          </a:xfrm>
        </p:grpSpPr>
        <p:sp>
          <p:nvSpPr>
            <p:cNvPr id="65" name="Rectangle 64">
              <a:extLst>
                <a:ext uri="{FF2B5EF4-FFF2-40B4-BE49-F238E27FC236}">
                  <a16:creationId xmlns:a16="http://schemas.microsoft.com/office/drawing/2014/main" id="{C5BCF76F-4BBB-4D84-BA25-A52DCBA3C7B3}"/>
                </a:ext>
              </a:extLst>
            </p:cNvPr>
            <p:cNvSpPr/>
            <p:nvPr/>
          </p:nvSpPr>
          <p:spPr>
            <a:xfrm>
              <a:off x="1624527" y="2629080"/>
              <a:ext cx="1828800" cy="45720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Guest user</a:t>
              </a:r>
            </a:p>
          </p:txBody>
        </p:sp>
        <p:sp>
          <p:nvSpPr>
            <p:cNvPr id="112" name="TextBox 111">
              <a:extLst>
                <a:ext uri="{FF2B5EF4-FFF2-40B4-BE49-F238E27FC236}">
                  <a16:creationId xmlns:a16="http://schemas.microsoft.com/office/drawing/2014/main" id="{2C9E96E1-BC11-42B0-8A30-6D4EF84D8614}"/>
                </a:ext>
              </a:extLst>
            </p:cNvPr>
            <p:cNvSpPr txBox="1"/>
            <p:nvPr/>
          </p:nvSpPr>
          <p:spPr>
            <a:xfrm>
              <a:off x="421630" y="2611459"/>
              <a:ext cx="1201635" cy="492443"/>
            </a:xfrm>
            <a:prstGeom prst="rect">
              <a:avLst/>
            </a:prstGeom>
            <a:noFill/>
          </p:spPr>
          <p:txBody>
            <a:bodyPr wrap="square" rtlCol="0">
              <a:spAutoFit/>
            </a:bodyPr>
            <a:lstStyle/>
            <a:p>
              <a:pPr algn="r" defTabSz="896386"/>
              <a:r>
                <a:rPr lang="en-US" sz="1300">
                  <a:solidFill>
                    <a:prstClr val="black">
                      <a:lumMod val="75000"/>
                      <a:lumOff val="25000"/>
                    </a:prstClr>
                  </a:solidFill>
                  <a:latin typeface="Calibri" panose="020F0502020204030204"/>
                </a:rPr>
                <a:t>Guest added </a:t>
              </a:r>
            </a:p>
            <a:p>
              <a:pPr algn="r" defTabSz="896386"/>
              <a:r>
                <a:rPr lang="en-US" sz="1300">
                  <a:solidFill>
                    <a:prstClr val="black">
                      <a:lumMod val="75000"/>
                      <a:lumOff val="25000"/>
                    </a:prstClr>
                  </a:solidFill>
                  <a:latin typeface="Calibri" panose="020F0502020204030204"/>
                </a:rPr>
                <a:t>via AAD B2B</a:t>
              </a:r>
            </a:p>
          </p:txBody>
        </p:sp>
      </p:grpSp>
      <p:grpSp>
        <p:nvGrpSpPr>
          <p:cNvPr id="5" name="Group 4">
            <a:extLst>
              <a:ext uri="{FF2B5EF4-FFF2-40B4-BE49-F238E27FC236}">
                <a16:creationId xmlns:a16="http://schemas.microsoft.com/office/drawing/2014/main" id="{DA507ED2-A2C0-48FA-B91D-2B48E6A33AA2}"/>
              </a:ext>
            </a:extLst>
          </p:cNvPr>
          <p:cNvGrpSpPr/>
          <p:nvPr/>
        </p:nvGrpSpPr>
        <p:grpSpPr>
          <a:xfrm>
            <a:off x="116288" y="3271361"/>
            <a:ext cx="3335629" cy="492443"/>
            <a:chOff x="116288" y="3215933"/>
            <a:chExt cx="3335629" cy="492443"/>
          </a:xfrm>
        </p:grpSpPr>
        <p:sp>
          <p:nvSpPr>
            <p:cNvPr id="67" name="Rectangle 66">
              <a:extLst>
                <a:ext uri="{FF2B5EF4-FFF2-40B4-BE49-F238E27FC236}">
                  <a16:creationId xmlns:a16="http://schemas.microsoft.com/office/drawing/2014/main" id="{3E32701C-EA56-4EA3-B7AC-58211D42E256}"/>
                </a:ext>
              </a:extLst>
            </p:cNvPr>
            <p:cNvSpPr/>
            <p:nvPr/>
          </p:nvSpPr>
          <p:spPr>
            <a:xfrm>
              <a:off x="1623117" y="3233554"/>
              <a:ext cx="1828800" cy="45720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Anonymous join to a meeting </a:t>
              </a:r>
            </a:p>
          </p:txBody>
        </p:sp>
        <p:sp>
          <p:nvSpPr>
            <p:cNvPr id="113" name="TextBox 112">
              <a:extLst>
                <a:ext uri="{FF2B5EF4-FFF2-40B4-BE49-F238E27FC236}">
                  <a16:creationId xmlns:a16="http://schemas.microsoft.com/office/drawing/2014/main" id="{884C164A-D022-4E11-9B59-EC1FDBE7EEE9}"/>
                </a:ext>
              </a:extLst>
            </p:cNvPr>
            <p:cNvSpPr txBox="1"/>
            <p:nvPr/>
          </p:nvSpPr>
          <p:spPr>
            <a:xfrm>
              <a:off x="116288" y="3215933"/>
              <a:ext cx="1560808" cy="492443"/>
            </a:xfrm>
            <a:prstGeom prst="rect">
              <a:avLst/>
            </a:prstGeom>
            <a:noFill/>
          </p:spPr>
          <p:txBody>
            <a:bodyPr wrap="square" rtlCol="0">
              <a:spAutoFit/>
            </a:bodyPr>
            <a:lstStyle/>
            <a:p>
              <a:pPr algn="r" defTabSz="896386"/>
              <a:r>
                <a:rPr lang="en-US" sz="1300">
                  <a:solidFill>
                    <a:prstClr val="black">
                      <a:lumMod val="75000"/>
                      <a:lumOff val="25000"/>
                    </a:prstClr>
                  </a:solidFill>
                  <a:latin typeface="Calibri" panose="020F0502020204030204"/>
                </a:rPr>
                <a:t>Anonymous user</a:t>
              </a:r>
            </a:p>
            <a:p>
              <a:pPr algn="r" defTabSz="896386"/>
              <a:r>
                <a:rPr lang="en-US" sz="1300">
                  <a:solidFill>
                    <a:prstClr val="black">
                      <a:lumMod val="75000"/>
                      <a:lumOff val="25000"/>
                    </a:prstClr>
                  </a:solidFill>
                  <a:latin typeface="Calibri" panose="020F0502020204030204"/>
                </a:rPr>
                <a:t> joining a meeting</a:t>
              </a:r>
            </a:p>
          </p:txBody>
        </p:sp>
      </p:grpSp>
      <p:grpSp>
        <p:nvGrpSpPr>
          <p:cNvPr id="7" name="Group 6">
            <a:extLst>
              <a:ext uri="{FF2B5EF4-FFF2-40B4-BE49-F238E27FC236}">
                <a16:creationId xmlns:a16="http://schemas.microsoft.com/office/drawing/2014/main" id="{13128F7F-51FD-470D-98EC-EDB76AA26F5D}"/>
              </a:ext>
            </a:extLst>
          </p:cNvPr>
          <p:cNvGrpSpPr/>
          <p:nvPr/>
        </p:nvGrpSpPr>
        <p:grpSpPr>
          <a:xfrm>
            <a:off x="0" y="3980323"/>
            <a:ext cx="3706869" cy="492443"/>
            <a:chOff x="0" y="3980323"/>
            <a:chExt cx="3706869" cy="492443"/>
          </a:xfrm>
        </p:grpSpPr>
        <p:sp>
          <p:nvSpPr>
            <p:cNvPr id="69" name="Rectangle 68">
              <a:extLst>
                <a:ext uri="{FF2B5EF4-FFF2-40B4-BE49-F238E27FC236}">
                  <a16:creationId xmlns:a16="http://schemas.microsoft.com/office/drawing/2014/main" id="{D5675CAB-14D9-459B-9EA8-34F4909099CD}"/>
                </a:ext>
              </a:extLst>
            </p:cNvPr>
            <p:cNvSpPr/>
            <p:nvPr/>
          </p:nvSpPr>
          <p:spPr>
            <a:xfrm>
              <a:off x="1878069" y="3997944"/>
              <a:ext cx="1828800" cy="457200"/>
            </a:xfrm>
            <a:prstGeom prst="rect">
              <a:avLst/>
            </a:prstGeom>
            <a:solidFill>
              <a:srgbClr val="737373"/>
            </a:solidFill>
            <a:ln>
              <a:noFill/>
            </a:ln>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defTabSz="914400">
                <a:lnSpc>
                  <a:spcPts val="1500"/>
                </a:lnSpc>
              </a:pPr>
              <a:r>
                <a:rPr lang="en-US" sz="1400" kern="0">
                  <a:solidFill>
                    <a:schemeClr val="bg2"/>
                  </a:solidFill>
                </a:rPr>
                <a:t>Federation communication</a:t>
              </a:r>
            </a:p>
          </p:txBody>
        </p:sp>
        <p:sp>
          <p:nvSpPr>
            <p:cNvPr id="114" name="TextBox 113">
              <a:extLst>
                <a:ext uri="{FF2B5EF4-FFF2-40B4-BE49-F238E27FC236}">
                  <a16:creationId xmlns:a16="http://schemas.microsoft.com/office/drawing/2014/main" id="{F2ED4B8E-EFAE-4817-8D54-5CD497FBFB11}"/>
                </a:ext>
              </a:extLst>
            </p:cNvPr>
            <p:cNvSpPr txBox="1"/>
            <p:nvPr/>
          </p:nvSpPr>
          <p:spPr>
            <a:xfrm>
              <a:off x="0" y="3980323"/>
              <a:ext cx="1924787" cy="492443"/>
            </a:xfrm>
            <a:prstGeom prst="rect">
              <a:avLst/>
            </a:prstGeom>
            <a:noFill/>
          </p:spPr>
          <p:txBody>
            <a:bodyPr wrap="square" rtlCol="0">
              <a:spAutoFit/>
            </a:bodyPr>
            <a:lstStyle/>
            <a:p>
              <a:pPr algn="r" defTabSz="896386"/>
              <a:r>
                <a:rPr lang="en-US" sz="1300">
                  <a:solidFill>
                    <a:prstClr val="black">
                      <a:lumMod val="75000"/>
                      <a:lumOff val="25000"/>
                    </a:prstClr>
                  </a:solidFill>
                  <a:latin typeface="Calibri" panose="020F0502020204030204"/>
                </a:rPr>
                <a:t>Communication between multiple tenants</a:t>
              </a:r>
            </a:p>
          </p:txBody>
        </p:sp>
      </p:grpSp>
      <p:sp>
        <p:nvSpPr>
          <p:cNvPr id="115" name="TextBox 114">
            <a:extLst>
              <a:ext uri="{FF2B5EF4-FFF2-40B4-BE49-F238E27FC236}">
                <a16:creationId xmlns:a16="http://schemas.microsoft.com/office/drawing/2014/main" id="{E5676119-1729-4DCF-9E22-06C0B37DA48D}"/>
              </a:ext>
            </a:extLst>
          </p:cNvPr>
          <p:cNvSpPr txBox="1"/>
          <p:nvPr/>
        </p:nvSpPr>
        <p:spPr>
          <a:xfrm>
            <a:off x="7248528" y="6461258"/>
            <a:ext cx="382186" cy="248925"/>
          </a:xfrm>
          <a:prstGeom prst="rect">
            <a:avLst/>
          </a:prstGeom>
          <a:noFill/>
        </p:spPr>
        <p:txBody>
          <a:bodyPr wrap="none" rtlCol="0">
            <a:spAutoFit/>
          </a:bodyPr>
          <a:lstStyle/>
          <a:p>
            <a:pPr defTabSz="896386"/>
            <a:r>
              <a:rPr lang="en-US" sz="1029" b="1">
                <a:solidFill>
                  <a:prstClr val="black"/>
                </a:solidFill>
                <a:latin typeface="Calibri" panose="020F0502020204030204"/>
              </a:rPr>
              <a:t>Key</a:t>
            </a:r>
          </a:p>
        </p:txBody>
      </p:sp>
      <p:sp>
        <p:nvSpPr>
          <p:cNvPr id="116" name="Rectangle 115">
            <a:extLst>
              <a:ext uri="{FF2B5EF4-FFF2-40B4-BE49-F238E27FC236}">
                <a16:creationId xmlns:a16="http://schemas.microsoft.com/office/drawing/2014/main" id="{E8CE5B05-0CEC-42A6-8CC1-48005A644668}"/>
              </a:ext>
            </a:extLst>
          </p:cNvPr>
          <p:cNvSpPr/>
          <p:nvPr/>
        </p:nvSpPr>
        <p:spPr>
          <a:xfrm>
            <a:off x="7135138" y="3774050"/>
            <a:ext cx="1737360" cy="457200"/>
          </a:xfrm>
          <a:prstGeom prst="rect">
            <a:avLst/>
          </a:prstGeom>
          <a:solidFill>
            <a:srgbClr val="2F2F2F"/>
          </a:solidFill>
          <a:ln w="12700" cap="flat" cmpd="sng" algn="ctr">
            <a:noFill/>
            <a:prstDash val="solid"/>
            <a:miter lim="800000"/>
          </a:ln>
          <a:effectLst/>
        </p:spPr>
        <p:txBody>
          <a:bodyPr rtlCol="0" anchor="ctr"/>
          <a:lstStyle/>
          <a:p>
            <a:pPr algn="ctr" defTabSz="896386">
              <a:lnSpc>
                <a:spcPts val="1500"/>
              </a:lnSpc>
            </a:pPr>
            <a:r>
              <a:rPr lang="en-US" sz="1400" kern="0">
                <a:solidFill>
                  <a:prstClr val="white"/>
                </a:solidFill>
              </a:rPr>
              <a:t>URL Preview</a:t>
            </a:r>
          </a:p>
        </p:txBody>
      </p:sp>
      <p:sp>
        <p:nvSpPr>
          <p:cNvPr id="117" name="TextBox 116">
            <a:extLst>
              <a:ext uri="{FF2B5EF4-FFF2-40B4-BE49-F238E27FC236}">
                <a16:creationId xmlns:a16="http://schemas.microsoft.com/office/drawing/2014/main" id="{B68F4BFA-948C-4BCC-B2E1-C373DB88C794}"/>
              </a:ext>
            </a:extLst>
          </p:cNvPr>
          <p:cNvSpPr txBox="1"/>
          <p:nvPr/>
        </p:nvSpPr>
        <p:spPr>
          <a:xfrm>
            <a:off x="8847601" y="3721326"/>
            <a:ext cx="3200400" cy="492443"/>
          </a:xfrm>
          <a:prstGeom prst="rect">
            <a:avLst/>
          </a:prstGeom>
          <a:noFill/>
        </p:spPr>
        <p:txBody>
          <a:bodyPr wrap="square" rtlCol="0">
            <a:spAutoFit/>
          </a:bodyPr>
          <a:lstStyle/>
          <a:p>
            <a:pPr defTabSz="896386"/>
            <a:r>
              <a:rPr lang="en-US" sz="1300">
                <a:solidFill>
                  <a:prstClr val="black">
                    <a:lumMod val="75000"/>
                    <a:lumOff val="25000"/>
                  </a:prstClr>
                </a:solidFill>
                <a:latin typeface="Calibri" panose="020F0502020204030204"/>
              </a:rPr>
              <a:t>Get a preview of a URL that is posted to a message</a:t>
            </a:r>
          </a:p>
        </p:txBody>
      </p:sp>
      <p:cxnSp>
        <p:nvCxnSpPr>
          <p:cNvPr id="118" name="Connector: Curved 117">
            <a:extLst>
              <a:ext uri="{FF2B5EF4-FFF2-40B4-BE49-F238E27FC236}">
                <a16:creationId xmlns:a16="http://schemas.microsoft.com/office/drawing/2014/main" id="{65B50EFC-EB5A-4AEA-824A-0644CADCCBF2}"/>
              </a:ext>
            </a:extLst>
          </p:cNvPr>
          <p:cNvCxnSpPr>
            <a:cxnSpLocks/>
            <a:stCxn id="63" idx="6"/>
            <a:endCxn id="116" idx="1"/>
          </p:cNvCxnSpPr>
          <p:nvPr/>
        </p:nvCxnSpPr>
        <p:spPr>
          <a:xfrm>
            <a:off x="5704470" y="3161187"/>
            <a:ext cx="1430668" cy="841463"/>
          </a:xfrm>
          <a:prstGeom prst="curvedConnector3">
            <a:avLst>
              <a:gd name="adj1" fmla="val 50000"/>
            </a:avLst>
          </a:prstGeom>
          <a:noFill/>
          <a:ln w="28575" cap="flat" cmpd="sng" algn="ctr">
            <a:solidFill>
              <a:schemeClr val="tx1"/>
            </a:solidFill>
            <a:prstDash val="solid"/>
            <a:miter lim="800000"/>
            <a:tailEnd type="triangle" w="lg" len="med"/>
          </a:ln>
          <a:effectLst/>
        </p:spPr>
      </p:cxnSp>
      <p:sp>
        <p:nvSpPr>
          <p:cNvPr id="119" name="Rectangle 118">
            <a:extLst>
              <a:ext uri="{FF2B5EF4-FFF2-40B4-BE49-F238E27FC236}">
                <a16:creationId xmlns:a16="http://schemas.microsoft.com/office/drawing/2014/main" id="{EE16AE48-4539-4DED-BDCE-51D9FC0AD95E}"/>
              </a:ext>
            </a:extLst>
          </p:cNvPr>
          <p:cNvSpPr/>
          <p:nvPr/>
        </p:nvSpPr>
        <p:spPr>
          <a:xfrm>
            <a:off x="4186639" y="1742930"/>
            <a:ext cx="1624272" cy="2686272"/>
          </a:xfrm>
          <a:prstGeom prst="rect">
            <a:avLst/>
          </a:prstGeom>
          <a:noFill/>
          <a:ln w="28575" cap="flat" cmpd="sng" algn="ctr">
            <a:solidFill>
              <a:srgbClr val="FF0000"/>
            </a:solidFill>
            <a:prstDash val="dash"/>
            <a:miter lim="800000"/>
          </a:ln>
          <a:effectLst/>
        </p:spPr>
        <p:txBody>
          <a:bodyPr rtlCol="0" anchor="ctr"/>
          <a:lstStyle/>
          <a:p>
            <a:pPr algn="ctr" defTabSz="896386">
              <a:defRPr/>
            </a:pPr>
            <a:endParaRPr lang="en-US" sz="1765" kern="0">
              <a:solidFill>
                <a:prstClr val="white"/>
              </a:solidFill>
              <a:latin typeface="Calibri" panose="020F0502020204030204"/>
            </a:endParaRPr>
          </a:p>
        </p:txBody>
      </p:sp>
    </p:spTree>
    <p:extLst>
      <p:ext uri="{BB962C8B-B14F-4D97-AF65-F5344CB8AC3E}">
        <p14:creationId xmlns:p14="http://schemas.microsoft.com/office/powerpoint/2010/main" val="3305954013"/>
      </p:ext>
    </p:extLst>
  </p:cSld>
  <p:clrMapOvr>
    <a:masterClrMapping/>
  </p:clrMapOvr>
  <p:transition>
    <p:fade/>
  </p:transition>
</p:sld>
</file>

<file path=ppt/slides/slide3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descr="Cloud">
            <a:extLst>
              <a:ext uri="{FF2B5EF4-FFF2-40B4-BE49-F238E27FC236}">
                <a16:creationId xmlns:a16="http://schemas.microsoft.com/office/drawing/2014/main" id="{EB2C5D3D-568F-4102-8585-1E6BF17FA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4480" y="3788544"/>
            <a:ext cx="1256473" cy="1256473"/>
          </a:xfrm>
          <a:prstGeom prst="rect">
            <a:avLst/>
          </a:prstGeom>
        </p:spPr>
      </p:pic>
      <p:pic>
        <p:nvPicPr>
          <p:cNvPr id="41" name="Graphic 40" descr="Cloud">
            <a:extLst>
              <a:ext uri="{FF2B5EF4-FFF2-40B4-BE49-F238E27FC236}">
                <a16:creationId xmlns:a16="http://schemas.microsoft.com/office/drawing/2014/main" id="{C5141DB1-031B-41DB-8C24-9BA813027E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9563" y="1337342"/>
            <a:ext cx="1256473" cy="1256473"/>
          </a:xfrm>
          <a:prstGeom prst="rect">
            <a:avLst/>
          </a:prstGeom>
        </p:spPr>
      </p:pic>
      <p:sp>
        <p:nvSpPr>
          <p:cNvPr id="2" name="Title 1">
            <a:extLst>
              <a:ext uri="{FF2B5EF4-FFF2-40B4-BE49-F238E27FC236}">
                <a16:creationId xmlns:a16="http://schemas.microsoft.com/office/drawing/2014/main" id="{5CB617BD-B408-4B92-BE94-82604198460B}"/>
              </a:ext>
            </a:extLst>
          </p:cNvPr>
          <p:cNvSpPr>
            <a:spLocks noGrp="1"/>
          </p:cNvSpPr>
          <p:nvPr>
            <p:ph type="title"/>
          </p:nvPr>
        </p:nvSpPr>
        <p:spPr/>
        <p:txBody>
          <a:bodyPr/>
          <a:lstStyle/>
          <a:p>
            <a:r>
              <a:rPr lang="en-US"/>
              <a:t>How Teams enables O365 Information Protection</a:t>
            </a:r>
          </a:p>
        </p:txBody>
      </p:sp>
      <p:pic>
        <p:nvPicPr>
          <p:cNvPr id="4" name="Picture 3" descr="Category:SVG &lt;strong&gt;cloud&lt;/strong&gt; &lt;strong&gt;icons&lt;/strong&gt; - Wikimedia Commons">
            <a:extLst>
              <a:ext uri="{FF2B5EF4-FFF2-40B4-BE49-F238E27FC236}">
                <a16:creationId xmlns:a16="http://schemas.microsoft.com/office/drawing/2014/main" id="{639B6C30-276D-4C79-8B34-0246C51D1997}"/>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917399" y="2685246"/>
            <a:ext cx="1120531" cy="961789"/>
          </a:xfrm>
          <a:prstGeom prst="rect">
            <a:avLst/>
          </a:prstGeom>
        </p:spPr>
      </p:pic>
      <p:sp>
        <p:nvSpPr>
          <p:cNvPr id="5" name="TextBox 4">
            <a:extLst>
              <a:ext uri="{FF2B5EF4-FFF2-40B4-BE49-F238E27FC236}">
                <a16:creationId xmlns:a16="http://schemas.microsoft.com/office/drawing/2014/main" id="{8448AD66-650F-404B-8DFF-CA2DDDB33E0B}"/>
              </a:ext>
            </a:extLst>
          </p:cNvPr>
          <p:cNvSpPr txBox="1"/>
          <p:nvPr/>
        </p:nvSpPr>
        <p:spPr>
          <a:xfrm>
            <a:off x="2465751" y="3631345"/>
            <a:ext cx="733663" cy="523220"/>
          </a:xfrm>
          <a:prstGeom prst="rect">
            <a:avLst/>
          </a:prstGeom>
          <a:noFill/>
        </p:spPr>
        <p:txBody>
          <a:bodyPr wrap="none" rtlCol="0">
            <a:spAutoFit/>
          </a:bodyPr>
          <a:lstStyle/>
          <a:p>
            <a:pPr algn="ctr"/>
            <a:r>
              <a:rPr lang="en-US" sz="1400"/>
              <a:t>Chat </a:t>
            </a:r>
          </a:p>
          <a:p>
            <a:pPr algn="ctr"/>
            <a:r>
              <a:rPr lang="en-US" sz="1400"/>
              <a:t>service</a:t>
            </a:r>
          </a:p>
        </p:txBody>
      </p:sp>
      <p:pic>
        <p:nvPicPr>
          <p:cNvPr id="7" name="Picture 6" descr="Meshed Gears by dav1dp - gears/sprockets meshed together">
            <a:extLst>
              <a:ext uri="{FF2B5EF4-FFF2-40B4-BE49-F238E27FC236}">
                <a16:creationId xmlns:a16="http://schemas.microsoft.com/office/drawing/2014/main" id="{AAB90E8E-1965-44DD-B9DD-FC487777CA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7909" y="2978179"/>
            <a:ext cx="659512" cy="375922"/>
          </a:xfrm>
          <a:prstGeom prst="rect">
            <a:avLst/>
          </a:prstGeom>
        </p:spPr>
      </p:pic>
      <p:sp>
        <p:nvSpPr>
          <p:cNvPr id="10" name="TextBox 9">
            <a:extLst>
              <a:ext uri="{FF2B5EF4-FFF2-40B4-BE49-F238E27FC236}">
                <a16:creationId xmlns:a16="http://schemas.microsoft.com/office/drawing/2014/main" id="{11CE4011-CD50-446E-B6C3-FCEAD2D29B7F}"/>
              </a:ext>
            </a:extLst>
          </p:cNvPr>
          <p:cNvSpPr txBox="1"/>
          <p:nvPr/>
        </p:nvSpPr>
        <p:spPr>
          <a:xfrm>
            <a:off x="654629" y="3631346"/>
            <a:ext cx="988604" cy="523220"/>
          </a:xfrm>
          <a:prstGeom prst="rect">
            <a:avLst/>
          </a:prstGeom>
          <a:noFill/>
        </p:spPr>
        <p:txBody>
          <a:bodyPr wrap="none" rtlCol="0">
            <a:spAutoFit/>
          </a:bodyPr>
          <a:lstStyle/>
          <a:p>
            <a:pPr algn="ctr"/>
            <a:r>
              <a:rPr lang="en-US" sz="1400"/>
              <a:t>Microsoft </a:t>
            </a:r>
          </a:p>
          <a:p>
            <a:pPr algn="ctr"/>
            <a:r>
              <a:rPr lang="en-US" sz="1400"/>
              <a:t>Teams</a:t>
            </a:r>
          </a:p>
        </p:txBody>
      </p:sp>
      <p:sp>
        <p:nvSpPr>
          <p:cNvPr id="11" name="TextBox 10">
            <a:extLst>
              <a:ext uri="{FF2B5EF4-FFF2-40B4-BE49-F238E27FC236}">
                <a16:creationId xmlns:a16="http://schemas.microsoft.com/office/drawing/2014/main" id="{5E1D3AE3-D8EB-4C1F-AF56-958C826A8287}"/>
              </a:ext>
            </a:extLst>
          </p:cNvPr>
          <p:cNvSpPr txBox="1"/>
          <p:nvPr/>
        </p:nvSpPr>
        <p:spPr>
          <a:xfrm>
            <a:off x="9691384" y="2544550"/>
            <a:ext cx="2500616" cy="1815882"/>
          </a:xfrm>
          <a:prstGeom prst="rect">
            <a:avLst/>
          </a:prstGeom>
          <a:noFill/>
        </p:spPr>
        <p:txBody>
          <a:bodyPr wrap="square" rtlCol="0">
            <a:spAutoFit/>
          </a:bodyPr>
          <a:lstStyle/>
          <a:p>
            <a:r>
              <a:rPr lang="en-US" sz="1400" b="1"/>
              <a:t>O365 Information Protection tools</a:t>
            </a:r>
          </a:p>
          <a:p>
            <a:pPr marL="171450" indent="-171450">
              <a:buFont typeface="Wingdings" panose="05000000000000000000" pitchFamily="2" charset="2"/>
              <a:buChar char="§"/>
            </a:pPr>
            <a:r>
              <a:rPr lang="en-US" sz="1400"/>
              <a:t>eDiscovery</a:t>
            </a:r>
          </a:p>
          <a:p>
            <a:pPr marL="171450" indent="-171450">
              <a:buFont typeface="Wingdings" panose="05000000000000000000" pitchFamily="2" charset="2"/>
              <a:buChar char="§"/>
            </a:pPr>
            <a:r>
              <a:rPr lang="en-US" sz="1400"/>
              <a:t>Legal Hold</a:t>
            </a:r>
          </a:p>
          <a:p>
            <a:pPr marL="171450" indent="-171450">
              <a:buFont typeface="Wingdings" panose="05000000000000000000" pitchFamily="2" charset="2"/>
              <a:buChar char="§"/>
            </a:pPr>
            <a:r>
              <a:rPr lang="en-US" sz="1400"/>
              <a:t>Compliance content search</a:t>
            </a:r>
          </a:p>
          <a:p>
            <a:pPr marL="171450" indent="-171450">
              <a:buFont typeface="Wingdings" panose="05000000000000000000" pitchFamily="2" charset="2"/>
              <a:buChar char="§"/>
            </a:pPr>
            <a:r>
              <a:rPr lang="en-US" sz="1400"/>
              <a:t>Archive</a:t>
            </a:r>
          </a:p>
          <a:p>
            <a:pPr marL="171450" indent="-171450">
              <a:buFont typeface="Wingdings" panose="05000000000000000000" pitchFamily="2" charset="2"/>
              <a:buChar char="§"/>
            </a:pPr>
            <a:r>
              <a:rPr lang="en-US" sz="1400"/>
              <a:t>Retention</a:t>
            </a:r>
          </a:p>
          <a:p>
            <a:pPr marL="171450" indent="-171450">
              <a:buFont typeface="Wingdings" panose="05000000000000000000" pitchFamily="2" charset="2"/>
              <a:buChar char="§"/>
            </a:pPr>
            <a:r>
              <a:rPr lang="en-US" sz="1400"/>
              <a:t>Audit Logs</a:t>
            </a:r>
          </a:p>
        </p:txBody>
      </p:sp>
      <p:pic>
        <p:nvPicPr>
          <p:cNvPr id="12" name="Picture 11">
            <a:extLst>
              <a:ext uri="{FF2B5EF4-FFF2-40B4-BE49-F238E27FC236}">
                <a16:creationId xmlns:a16="http://schemas.microsoft.com/office/drawing/2014/main" id="{4329FD20-4C7C-401E-A6FE-A7E1F06A48B4}"/>
              </a:ext>
            </a:extLst>
          </p:cNvPr>
          <p:cNvPicPr>
            <a:picLocks noChangeAspect="1"/>
          </p:cNvPicPr>
          <p:nvPr/>
        </p:nvPicPr>
        <p:blipFill>
          <a:blip r:embed="rId7"/>
          <a:stretch>
            <a:fillRect/>
          </a:stretch>
        </p:blipFill>
        <p:spPr>
          <a:xfrm>
            <a:off x="6467674" y="1850430"/>
            <a:ext cx="432102" cy="404044"/>
          </a:xfrm>
          <a:prstGeom prst="rect">
            <a:avLst/>
          </a:prstGeom>
        </p:spPr>
      </p:pic>
      <p:pic>
        <p:nvPicPr>
          <p:cNvPr id="15" name="Picture 14">
            <a:extLst>
              <a:ext uri="{FF2B5EF4-FFF2-40B4-BE49-F238E27FC236}">
                <a16:creationId xmlns:a16="http://schemas.microsoft.com/office/drawing/2014/main" id="{B1203245-205A-4A42-965B-9BE439020295}"/>
              </a:ext>
            </a:extLst>
          </p:cNvPr>
          <p:cNvPicPr>
            <a:picLocks noChangeAspect="1"/>
          </p:cNvPicPr>
          <p:nvPr/>
        </p:nvPicPr>
        <p:blipFill>
          <a:blip r:embed="rId8"/>
          <a:stretch>
            <a:fillRect/>
          </a:stretch>
        </p:blipFill>
        <p:spPr>
          <a:xfrm>
            <a:off x="6478442" y="4226134"/>
            <a:ext cx="444384" cy="426843"/>
          </a:xfrm>
          <a:prstGeom prst="rect">
            <a:avLst/>
          </a:prstGeom>
        </p:spPr>
      </p:pic>
      <p:sp>
        <p:nvSpPr>
          <p:cNvPr id="16" name="TextBox 15">
            <a:extLst>
              <a:ext uri="{FF2B5EF4-FFF2-40B4-BE49-F238E27FC236}">
                <a16:creationId xmlns:a16="http://schemas.microsoft.com/office/drawing/2014/main" id="{077722CF-65F0-4648-9FA5-A0DC5276DDC9}"/>
              </a:ext>
            </a:extLst>
          </p:cNvPr>
          <p:cNvSpPr txBox="1"/>
          <p:nvPr/>
        </p:nvSpPr>
        <p:spPr>
          <a:xfrm>
            <a:off x="5938902" y="2421943"/>
            <a:ext cx="2118401" cy="954107"/>
          </a:xfrm>
          <a:prstGeom prst="rect">
            <a:avLst/>
          </a:prstGeom>
          <a:noFill/>
        </p:spPr>
        <p:txBody>
          <a:bodyPr wrap="square" rtlCol="0">
            <a:spAutoFit/>
          </a:bodyPr>
          <a:lstStyle/>
          <a:p>
            <a:pPr marL="171450" indent="-171450">
              <a:buFont typeface="Wingdings" panose="05000000000000000000" pitchFamily="2" charset="2"/>
              <a:buChar char="§"/>
            </a:pPr>
            <a:r>
              <a:rPr lang="en-US" sz="1400"/>
              <a:t>Email</a:t>
            </a:r>
          </a:p>
          <a:p>
            <a:pPr marL="171450" indent="-171450">
              <a:buFont typeface="Wingdings" panose="05000000000000000000" pitchFamily="2" charset="2"/>
              <a:buChar char="§"/>
            </a:pPr>
            <a:r>
              <a:rPr lang="en-US" sz="1400"/>
              <a:t>1:1 chats </a:t>
            </a:r>
          </a:p>
          <a:p>
            <a:pPr marL="171450" indent="-171450">
              <a:buFont typeface="Wingdings" panose="05000000000000000000" pitchFamily="2" charset="2"/>
              <a:buChar char="§"/>
            </a:pPr>
            <a:r>
              <a:rPr lang="en-US" sz="1400"/>
              <a:t>Group chats</a:t>
            </a:r>
          </a:p>
          <a:p>
            <a:pPr marL="171450" indent="-171450">
              <a:buFont typeface="Wingdings" panose="05000000000000000000" pitchFamily="2" charset="2"/>
              <a:buChar char="§"/>
            </a:pPr>
            <a:r>
              <a:rPr lang="en-US" sz="1400"/>
              <a:t>Channel messages</a:t>
            </a:r>
          </a:p>
        </p:txBody>
      </p:sp>
      <p:sp>
        <p:nvSpPr>
          <p:cNvPr id="17" name="TextBox 16">
            <a:extLst>
              <a:ext uri="{FF2B5EF4-FFF2-40B4-BE49-F238E27FC236}">
                <a16:creationId xmlns:a16="http://schemas.microsoft.com/office/drawing/2014/main" id="{7F20DB36-41BB-4C20-834A-FFDF87DBF833}"/>
              </a:ext>
            </a:extLst>
          </p:cNvPr>
          <p:cNvSpPr txBox="1"/>
          <p:nvPr/>
        </p:nvSpPr>
        <p:spPr>
          <a:xfrm>
            <a:off x="5935870" y="4787342"/>
            <a:ext cx="2097626" cy="738664"/>
          </a:xfrm>
          <a:prstGeom prst="rect">
            <a:avLst/>
          </a:prstGeom>
          <a:noFill/>
        </p:spPr>
        <p:txBody>
          <a:bodyPr wrap="none" rtlCol="0">
            <a:spAutoFit/>
          </a:bodyPr>
          <a:lstStyle/>
          <a:p>
            <a:pPr marL="171450" indent="-171450">
              <a:buFont typeface="Wingdings" panose="05000000000000000000" pitchFamily="2" charset="2"/>
              <a:buChar char="§"/>
            </a:pPr>
            <a:r>
              <a:rPr lang="en-US" sz="1400"/>
              <a:t>SharePoint Files</a:t>
            </a:r>
          </a:p>
          <a:p>
            <a:pPr marL="171450" indent="-171450">
              <a:buFont typeface="Wingdings" panose="05000000000000000000" pitchFamily="2" charset="2"/>
              <a:buChar char="§"/>
            </a:pPr>
            <a:r>
              <a:rPr lang="en-US" sz="1400"/>
              <a:t>OneNote/Wiki</a:t>
            </a:r>
          </a:p>
          <a:p>
            <a:pPr marL="171450" indent="-171450">
              <a:buFont typeface="Wingdings" panose="05000000000000000000" pitchFamily="2" charset="2"/>
              <a:buChar char="§"/>
            </a:pPr>
            <a:r>
              <a:rPr lang="en-US" sz="1400"/>
              <a:t>OneDrive for Business</a:t>
            </a:r>
          </a:p>
        </p:txBody>
      </p:sp>
      <p:sp>
        <p:nvSpPr>
          <p:cNvPr id="18" name="TextBox 17">
            <a:extLst>
              <a:ext uri="{FF2B5EF4-FFF2-40B4-BE49-F238E27FC236}">
                <a16:creationId xmlns:a16="http://schemas.microsoft.com/office/drawing/2014/main" id="{6C978010-771D-4222-8FC9-E53F74B5030B}"/>
              </a:ext>
            </a:extLst>
          </p:cNvPr>
          <p:cNvSpPr txBox="1"/>
          <p:nvPr/>
        </p:nvSpPr>
        <p:spPr>
          <a:xfrm>
            <a:off x="4109409" y="3631346"/>
            <a:ext cx="810607" cy="523220"/>
          </a:xfrm>
          <a:prstGeom prst="rect">
            <a:avLst/>
          </a:prstGeom>
          <a:noFill/>
        </p:spPr>
        <p:txBody>
          <a:bodyPr wrap="none" rtlCol="0">
            <a:spAutoFit/>
          </a:bodyPr>
          <a:lstStyle/>
          <a:p>
            <a:pPr algn="ctr"/>
            <a:r>
              <a:rPr lang="en-US" sz="1400"/>
              <a:t>O365 </a:t>
            </a:r>
          </a:p>
          <a:p>
            <a:pPr algn="ctr"/>
            <a:r>
              <a:rPr lang="en-US" sz="1400"/>
              <a:t>services</a:t>
            </a:r>
          </a:p>
        </p:txBody>
      </p:sp>
      <p:cxnSp>
        <p:nvCxnSpPr>
          <p:cNvPr id="19" name="Straight Arrow Connector 18">
            <a:extLst>
              <a:ext uri="{FF2B5EF4-FFF2-40B4-BE49-F238E27FC236}">
                <a16:creationId xmlns:a16="http://schemas.microsoft.com/office/drawing/2014/main" id="{816485C5-A08D-489B-A517-889D70872170}"/>
              </a:ext>
            </a:extLst>
          </p:cNvPr>
          <p:cNvCxnSpPr>
            <a:cxnSpLocks/>
          </p:cNvCxnSpPr>
          <p:nvPr/>
        </p:nvCxnSpPr>
        <p:spPr>
          <a:xfrm>
            <a:off x="1835953" y="3166140"/>
            <a:ext cx="393185" cy="0"/>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710523-147A-4751-BDAB-65F6F28DC88F}"/>
              </a:ext>
            </a:extLst>
          </p:cNvPr>
          <p:cNvCxnSpPr/>
          <p:nvPr/>
        </p:nvCxnSpPr>
        <p:spPr>
          <a:xfrm>
            <a:off x="3461754" y="3147458"/>
            <a:ext cx="393185" cy="0"/>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2A6921-16C4-400C-BBFE-6E9A9CEF59D8}"/>
              </a:ext>
            </a:extLst>
          </p:cNvPr>
          <p:cNvCxnSpPr>
            <a:cxnSpLocks/>
          </p:cNvCxnSpPr>
          <p:nvPr/>
        </p:nvCxnSpPr>
        <p:spPr>
          <a:xfrm flipV="1">
            <a:off x="5184524" y="2450063"/>
            <a:ext cx="729002" cy="528116"/>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702CD57-8786-47AF-9735-9B1C674B15C9}"/>
              </a:ext>
            </a:extLst>
          </p:cNvPr>
          <p:cNvCxnSpPr>
            <a:cxnSpLocks/>
            <a:stCxn id="10" idx="2"/>
          </p:cNvCxnSpPr>
          <p:nvPr/>
        </p:nvCxnSpPr>
        <p:spPr>
          <a:xfrm rot="16200000" flipH="1">
            <a:off x="3241580" y="2061917"/>
            <a:ext cx="432012" cy="4617310"/>
          </a:xfrm>
          <a:prstGeom prst="bentConnector2">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796E5E-E409-4C65-A5BF-7263607FDD00}"/>
              </a:ext>
            </a:extLst>
          </p:cNvPr>
          <p:cNvCxnSpPr>
            <a:cxnSpLocks/>
          </p:cNvCxnSpPr>
          <p:nvPr/>
        </p:nvCxnSpPr>
        <p:spPr>
          <a:xfrm flipH="1" flipV="1">
            <a:off x="7538887" y="2280492"/>
            <a:ext cx="847614" cy="528116"/>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A29C91-5915-4783-976E-B6E801C97ACD}"/>
              </a:ext>
            </a:extLst>
          </p:cNvPr>
          <p:cNvCxnSpPr>
            <a:cxnSpLocks/>
          </p:cNvCxnSpPr>
          <p:nvPr/>
        </p:nvCxnSpPr>
        <p:spPr>
          <a:xfrm flipH="1">
            <a:off x="7681287" y="3681060"/>
            <a:ext cx="727286" cy="682668"/>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72D54435-B962-42CA-83C8-1A1AB73B4591}"/>
              </a:ext>
            </a:extLst>
          </p:cNvPr>
          <p:cNvPicPr>
            <a:picLocks noChangeAspect="1"/>
          </p:cNvPicPr>
          <p:nvPr/>
        </p:nvPicPr>
        <p:blipFill>
          <a:blip r:embed="rId9"/>
          <a:stretch>
            <a:fillRect/>
          </a:stretch>
        </p:blipFill>
        <p:spPr>
          <a:xfrm>
            <a:off x="8512382" y="2705313"/>
            <a:ext cx="1080017" cy="1076076"/>
          </a:xfrm>
          <a:prstGeom prst="rect">
            <a:avLst/>
          </a:prstGeom>
        </p:spPr>
      </p:pic>
      <p:pic>
        <p:nvPicPr>
          <p:cNvPr id="30" name="Picture 29">
            <a:extLst>
              <a:ext uri="{FF2B5EF4-FFF2-40B4-BE49-F238E27FC236}">
                <a16:creationId xmlns:a16="http://schemas.microsoft.com/office/drawing/2014/main" id="{0720DF52-0DD7-4CDB-BEEB-0D800FF403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87296" y="487"/>
            <a:ext cx="815800" cy="815809"/>
          </a:xfrm>
          <a:prstGeom prst="rect">
            <a:avLst/>
          </a:prstGeom>
        </p:spPr>
      </p:pic>
      <p:pic>
        <p:nvPicPr>
          <p:cNvPr id="31" name="Picture 30">
            <a:extLst>
              <a:ext uri="{FF2B5EF4-FFF2-40B4-BE49-F238E27FC236}">
                <a16:creationId xmlns:a16="http://schemas.microsoft.com/office/drawing/2014/main" id="{FAE2B11E-E7B7-41D9-86C8-01BA6639DC47}"/>
              </a:ext>
            </a:extLst>
          </p:cNvPr>
          <p:cNvPicPr>
            <a:picLocks noChangeAspect="1"/>
          </p:cNvPicPr>
          <p:nvPr/>
        </p:nvPicPr>
        <p:blipFill>
          <a:blip r:embed="rId11">
            <a:duotone>
              <a:prstClr val="black"/>
              <a:srgbClr val="002060">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1029" y="2627899"/>
            <a:ext cx="969043" cy="969054"/>
          </a:xfrm>
          <a:prstGeom prst="rect">
            <a:avLst/>
          </a:prstGeom>
        </p:spPr>
      </p:pic>
      <p:pic>
        <p:nvPicPr>
          <p:cNvPr id="44" name="Picture 43">
            <a:extLst>
              <a:ext uri="{FF2B5EF4-FFF2-40B4-BE49-F238E27FC236}">
                <a16:creationId xmlns:a16="http://schemas.microsoft.com/office/drawing/2014/main" id="{A9ACB6A7-6A58-4EA7-8B08-155994889349}"/>
              </a:ext>
            </a:extLst>
          </p:cNvPr>
          <p:cNvPicPr>
            <a:picLocks noChangeAspect="1"/>
          </p:cNvPicPr>
          <p:nvPr/>
        </p:nvPicPr>
        <p:blipFill>
          <a:blip r:embed="rId13">
            <a:biLevel thresh="25000"/>
          </a:blip>
          <a:stretch>
            <a:fillRect/>
          </a:stretch>
        </p:blipFill>
        <p:spPr>
          <a:xfrm>
            <a:off x="2355018" y="2598390"/>
            <a:ext cx="1032124" cy="1032124"/>
          </a:xfrm>
          <a:prstGeom prst="rect">
            <a:avLst/>
          </a:prstGeom>
        </p:spPr>
      </p:pic>
    </p:spTree>
    <p:extLst>
      <p:ext uri="{BB962C8B-B14F-4D97-AF65-F5344CB8AC3E}">
        <p14:creationId xmlns:p14="http://schemas.microsoft.com/office/powerpoint/2010/main" val="787970579"/>
      </p:ext>
    </p:extLst>
  </p:cSld>
  <p:clrMapOvr>
    <a:masterClrMapping/>
  </p:clrMapOvr>
  <p:transition>
    <p:fade/>
  </p:transition>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744A9-ABB4-46EF-A665-76DCF1BA80AD}"/>
              </a:ext>
            </a:extLst>
          </p:cNvPr>
          <p:cNvSpPr>
            <a:spLocks noGrp="1"/>
          </p:cNvSpPr>
          <p:nvPr>
            <p:ph idx="1"/>
          </p:nvPr>
        </p:nvSpPr>
        <p:spPr>
          <a:xfrm>
            <a:off x="1559293" y="1816000"/>
            <a:ext cx="9575432" cy="763571"/>
          </a:xfrm>
        </p:spPr>
        <p:txBody>
          <a:bodyPr>
            <a:normAutofit/>
          </a:bodyPr>
          <a:lstStyle/>
          <a:p>
            <a:pPr marL="0" indent="0">
              <a:buNone/>
            </a:pPr>
            <a:r>
              <a:rPr lang="en-US" sz="2000"/>
              <a:t>You can find Microsoft 365 developer </a:t>
            </a:r>
            <a:r>
              <a:rPr lang="en-US" sz="2000" b="1"/>
              <a:t>training</a:t>
            </a:r>
            <a:r>
              <a:rPr lang="en-US" sz="2000"/>
              <a:t> </a:t>
            </a:r>
            <a:r>
              <a:rPr lang="en-US" sz="2000" b="1"/>
              <a:t>modules on Microsoft Learn</a:t>
            </a:r>
            <a:r>
              <a:rPr lang="en-US" sz="2000"/>
              <a:t>!</a:t>
            </a:r>
          </a:p>
          <a:p>
            <a:pPr marL="0" indent="0">
              <a:buNone/>
            </a:pPr>
            <a:r>
              <a:rPr lang="en-US" sz="1600" u="sng">
                <a:hlinkClick r:id="rId3"/>
              </a:rPr>
              <a:t>https://aka.ms/M365DevTrainin</a:t>
            </a:r>
            <a:r>
              <a:rPr lang="en-US" sz="1600" u="sng">
                <a:hlinkClick r:id="rId4"/>
              </a:rPr>
              <a:t>g</a:t>
            </a:r>
            <a:r>
              <a:rPr lang="en-US" sz="1600"/>
              <a:t> </a:t>
            </a:r>
          </a:p>
        </p:txBody>
      </p:sp>
      <p:pic>
        <p:nvPicPr>
          <p:cNvPr id="6" name="Picture 5">
            <a:extLst>
              <a:ext uri="{FF2B5EF4-FFF2-40B4-BE49-F238E27FC236}">
                <a16:creationId xmlns:a16="http://schemas.microsoft.com/office/drawing/2014/main" id="{70EDCAF8-991A-470C-ADF7-207298C027D5}"/>
              </a:ext>
            </a:extLst>
          </p:cNvPr>
          <p:cNvPicPr>
            <a:picLocks noChangeAspect="1"/>
          </p:cNvPicPr>
          <p:nvPr/>
        </p:nvPicPr>
        <p:blipFill>
          <a:blip r:embed="rId5"/>
          <a:stretch>
            <a:fillRect/>
          </a:stretch>
        </p:blipFill>
        <p:spPr>
          <a:xfrm>
            <a:off x="11249646" y="223038"/>
            <a:ext cx="725500" cy="725500"/>
          </a:xfrm>
          <a:prstGeom prst="rect">
            <a:avLst/>
          </a:prstGeom>
        </p:spPr>
      </p:pic>
      <p:sp>
        <p:nvSpPr>
          <p:cNvPr id="7" name="Title 16">
            <a:extLst>
              <a:ext uri="{FF2B5EF4-FFF2-40B4-BE49-F238E27FC236}">
                <a16:creationId xmlns:a16="http://schemas.microsoft.com/office/drawing/2014/main" id="{7724E2DA-5D8E-4D09-A08D-72EA8A714D68}"/>
              </a:ext>
            </a:extLst>
          </p:cNvPr>
          <p:cNvSpPr txBox="1">
            <a:spLocks/>
          </p:cNvSpPr>
          <p:nvPr/>
        </p:nvSpPr>
        <p:spPr>
          <a:xfrm>
            <a:off x="380143" y="457200"/>
            <a:ext cx="11226640" cy="861774"/>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7051">
                      <a:schemeClr val="tx1"/>
                    </a:gs>
                    <a:gs pos="20000">
                      <a:schemeClr val="tx1"/>
                    </a:gs>
                  </a:gsLst>
                  <a:lin ang="5400000" scaled="1"/>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gradFill>
                  <a:gsLst>
                    <a:gs pos="7051">
                      <a:srgbClr val="000000"/>
                    </a:gs>
                    <a:gs pos="20000">
                      <a:srgbClr val="000000"/>
                    </a:gs>
                  </a:gsLst>
                  <a:lin ang="5400000" scaled="1"/>
                </a:gradFill>
                <a:effectLst/>
                <a:uLnTx/>
                <a:uFillTx/>
                <a:latin typeface="Segoe UI Semibold"/>
                <a:ea typeface="+mn-ea"/>
                <a:cs typeface="Segoe UI" pitchFamily="34" charset="0"/>
              </a:rPr>
              <a:t>All New!  training, certification and tools</a:t>
            </a:r>
          </a:p>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gradFill>
                  <a:gsLst>
                    <a:gs pos="7051">
                      <a:srgbClr val="000000"/>
                    </a:gs>
                    <a:gs pos="20000">
                      <a:srgbClr val="000000"/>
                    </a:gs>
                  </a:gsLst>
                  <a:lin ang="5400000" scaled="1"/>
                </a:gradFill>
                <a:effectLst/>
                <a:uLnTx/>
                <a:uFillTx/>
                <a:latin typeface="Segoe UI Semibold"/>
                <a:ea typeface="+mn-ea"/>
                <a:cs typeface="Segoe UI" pitchFamily="34" charset="0"/>
              </a:rPr>
              <a:t>For Microsoft 365 developers</a:t>
            </a:r>
          </a:p>
        </p:txBody>
      </p:sp>
      <p:pic>
        <p:nvPicPr>
          <p:cNvPr id="11" name="Picture 10">
            <a:extLst>
              <a:ext uri="{FF2B5EF4-FFF2-40B4-BE49-F238E27FC236}">
                <a16:creationId xmlns:a16="http://schemas.microsoft.com/office/drawing/2014/main" id="{06CBD086-5527-4E8C-BDD4-9107BCDA174C}"/>
              </a:ext>
            </a:extLst>
          </p:cNvPr>
          <p:cNvPicPr>
            <a:picLocks noChangeAspect="1"/>
          </p:cNvPicPr>
          <p:nvPr/>
        </p:nvPicPr>
        <p:blipFill>
          <a:blip r:embed="rId6"/>
          <a:stretch>
            <a:fillRect/>
          </a:stretch>
        </p:blipFill>
        <p:spPr>
          <a:xfrm>
            <a:off x="617370" y="3131494"/>
            <a:ext cx="619597" cy="619597"/>
          </a:xfrm>
          <a:prstGeom prst="rect">
            <a:avLst/>
          </a:prstGeom>
        </p:spPr>
      </p:pic>
      <p:pic>
        <p:nvPicPr>
          <p:cNvPr id="13" name="Picture 12">
            <a:extLst>
              <a:ext uri="{FF2B5EF4-FFF2-40B4-BE49-F238E27FC236}">
                <a16:creationId xmlns:a16="http://schemas.microsoft.com/office/drawing/2014/main" id="{10966B73-5FDA-4EEF-95F4-1E71F564ED20}"/>
              </a:ext>
            </a:extLst>
          </p:cNvPr>
          <p:cNvPicPr>
            <a:picLocks noChangeAspect="1"/>
          </p:cNvPicPr>
          <p:nvPr/>
        </p:nvPicPr>
        <p:blipFill>
          <a:blip r:embed="rId7"/>
          <a:stretch>
            <a:fillRect/>
          </a:stretch>
        </p:blipFill>
        <p:spPr>
          <a:xfrm>
            <a:off x="696050" y="1801038"/>
            <a:ext cx="540918" cy="540918"/>
          </a:xfrm>
          <a:prstGeom prst="rect">
            <a:avLst/>
          </a:prstGeom>
        </p:spPr>
      </p:pic>
      <p:pic>
        <p:nvPicPr>
          <p:cNvPr id="14" name="Picture 13">
            <a:extLst>
              <a:ext uri="{FF2B5EF4-FFF2-40B4-BE49-F238E27FC236}">
                <a16:creationId xmlns:a16="http://schemas.microsoft.com/office/drawing/2014/main" id="{D0B739D4-C152-4071-AE8A-A8C1537552F7}"/>
              </a:ext>
            </a:extLst>
          </p:cNvPr>
          <p:cNvPicPr>
            <a:picLocks noChangeAspect="1"/>
          </p:cNvPicPr>
          <p:nvPr/>
        </p:nvPicPr>
        <p:blipFill>
          <a:blip r:embed="rId8"/>
          <a:stretch>
            <a:fillRect/>
          </a:stretch>
        </p:blipFill>
        <p:spPr>
          <a:xfrm>
            <a:off x="703648" y="4540629"/>
            <a:ext cx="447040" cy="447040"/>
          </a:xfrm>
          <a:prstGeom prst="rect">
            <a:avLst/>
          </a:prstGeom>
        </p:spPr>
      </p:pic>
      <p:sp>
        <p:nvSpPr>
          <p:cNvPr id="15" name="Content Placeholder 2">
            <a:extLst>
              <a:ext uri="{FF2B5EF4-FFF2-40B4-BE49-F238E27FC236}">
                <a16:creationId xmlns:a16="http://schemas.microsoft.com/office/drawing/2014/main" id="{238DF2FA-CF7D-4F58-82A1-D6078695866B}"/>
              </a:ext>
            </a:extLst>
          </p:cNvPr>
          <p:cNvSpPr txBox="1">
            <a:spLocks/>
          </p:cNvSpPr>
          <p:nvPr/>
        </p:nvSpPr>
        <p:spPr>
          <a:xfrm>
            <a:off x="1472666" y="4540629"/>
            <a:ext cx="9575432" cy="1176777"/>
          </a:xfrm>
          <a:prstGeom prst="rect">
            <a:avLst/>
          </a:prstGeom>
        </p:spPr>
        <p:txBody>
          <a:bodyPr vert="horz" wrap="square" lIns="0" tIns="0" rIns="0" bIns="0" rtlCol="0">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Join the Office 365 Developer Program!  </a:t>
            </a:r>
            <a:r>
              <a:rPr kumimoji="0" lang="en-US" sz="20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Get the new Microsoft 365 E5 dev subscription, sample data packs and more great tools </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gradFill>
                  <a:gsLst>
                    <a:gs pos="1250">
                      <a:srgbClr val="000000"/>
                    </a:gs>
                    <a:gs pos="100000">
                      <a:srgbClr val="000000"/>
                    </a:gs>
                  </a:gsLst>
                  <a:lin ang="5400000" scaled="0"/>
                </a:gradFill>
                <a:effectLst/>
                <a:uLnTx/>
                <a:uFillTx/>
                <a:latin typeface="Calibri" panose="020F0502020204030204" pitchFamily="34" charset="0"/>
                <a:ea typeface="Calibri" panose="020F0502020204030204" pitchFamily="34" charset="0"/>
                <a:cs typeface="Segoe UI" panose="020B0502040204020203" pitchFamily="34" charset="0"/>
                <a:hlinkClick r:id="rId9"/>
              </a:rPr>
              <a:t>https://aka.ms/IgniteO365DevProgram</a:t>
            </a:r>
            <a:r>
              <a:rPr kumimoji="0" lang="en-US" sz="1600" b="0" i="0" u="none" strike="noStrike" kern="1200" cap="none" spc="0" normalizeH="0" baseline="0" noProof="0">
                <a:ln>
                  <a:noFill/>
                </a:ln>
                <a:gradFill>
                  <a:gsLst>
                    <a:gs pos="1250">
                      <a:srgbClr val="000000"/>
                    </a:gs>
                    <a:gs pos="100000">
                      <a:srgbClr val="000000"/>
                    </a:gs>
                  </a:gsLst>
                  <a:lin ang="5400000" scaled="0"/>
                </a:gradFill>
                <a:effectLst/>
                <a:uLnTx/>
                <a:uFillTx/>
                <a:latin typeface="Calibri" panose="020F0502020204030204" pitchFamily="34" charset="0"/>
                <a:ea typeface="Calibri" panose="020F0502020204030204" pitchFamily="34" charset="0"/>
                <a:cs typeface="Segoe UI" panose="020B0502040204020203" pitchFamily="34" charset="0"/>
              </a:rPr>
              <a:t> </a:t>
            </a:r>
            <a:endParaRPr kumimoji="0" lang="en-US" sz="18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p:txBody>
      </p:sp>
      <p:sp>
        <p:nvSpPr>
          <p:cNvPr id="16" name="Content Placeholder 2">
            <a:extLst>
              <a:ext uri="{FF2B5EF4-FFF2-40B4-BE49-F238E27FC236}">
                <a16:creationId xmlns:a16="http://schemas.microsoft.com/office/drawing/2014/main" id="{1CF0D5F8-D8BA-4DFF-B137-F81100F2005D}"/>
              </a:ext>
            </a:extLst>
          </p:cNvPr>
          <p:cNvSpPr txBox="1">
            <a:spLocks/>
          </p:cNvSpPr>
          <p:nvPr/>
        </p:nvSpPr>
        <p:spPr>
          <a:xfrm>
            <a:off x="1559293" y="3080132"/>
            <a:ext cx="9575432" cy="763571"/>
          </a:xfrm>
          <a:prstGeom prst="rect">
            <a:avLst/>
          </a:prstGeom>
        </p:spPr>
        <p:txBody>
          <a:bodyPr vert="horz" wrap="square" lIns="0" tIns="0" rIns="0" bIns="0" rtlCol="0">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1"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Become Microsoft 365 Certified!  </a:t>
            </a:r>
            <a:r>
              <a:rPr kumimoji="0" lang="en-US" sz="20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Earn a Developer Associate certification</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hlinkClick r:id="rId10"/>
              </a:rPr>
              <a:t>Exam MS-600</a:t>
            </a:r>
            <a:r>
              <a:rPr kumimoji="0" lang="en-US" sz="16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 Building Applications and Solutions with Microsoft 365 Core Services (beta)</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100" b="0" i="0" u="none" strike="noStrike" kern="1200" cap="none" spc="0" normalizeH="0" baseline="0" noProof="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p:txBody>
      </p:sp>
      <p:sp>
        <p:nvSpPr>
          <p:cNvPr id="9" name="Rectangle 8">
            <a:extLst>
              <a:ext uri="{FF2B5EF4-FFF2-40B4-BE49-F238E27FC236}">
                <a16:creationId xmlns:a16="http://schemas.microsoft.com/office/drawing/2014/main" id="{6B09BA80-7518-4CB0-B1AD-EEBE4D1B3A82}"/>
              </a:ext>
            </a:extLst>
          </p:cNvPr>
          <p:cNvSpPr/>
          <p:nvPr/>
        </p:nvSpPr>
        <p:spPr bwMode="auto">
          <a:xfrm rot="784850">
            <a:off x="10252724" y="2229694"/>
            <a:ext cx="1487354" cy="1482290"/>
          </a:xfrm>
          <a:prstGeom prst="rect">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Ink Free" panose="03080402000500000000" pitchFamily="66" charset="0"/>
                <a:ea typeface="Segoe UI" pitchFamily="34" charset="0"/>
                <a:cs typeface="Segoe UI" pitchFamily="34" charset="0"/>
              </a:rPr>
              <a:t>Free for Ignite 2019 participants!</a:t>
            </a:r>
          </a:p>
        </p:txBody>
      </p:sp>
      <p:sp>
        <p:nvSpPr>
          <p:cNvPr id="17" name="Rectangle 16">
            <a:extLst>
              <a:ext uri="{FF2B5EF4-FFF2-40B4-BE49-F238E27FC236}">
                <a16:creationId xmlns:a16="http://schemas.microsoft.com/office/drawing/2014/main" id="{AF81BCCE-4247-41B3-8DEB-B5ACEDC4E5DB}"/>
              </a:ext>
            </a:extLst>
          </p:cNvPr>
          <p:cNvSpPr/>
          <p:nvPr/>
        </p:nvSpPr>
        <p:spPr bwMode="auto">
          <a:xfrm rot="317595">
            <a:off x="10339349" y="3102558"/>
            <a:ext cx="1487354" cy="1482290"/>
          </a:xfrm>
          <a:prstGeom prst="rect">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Ink Free" panose="03080402000500000000" pitchFamily="66" charset="0"/>
                <a:ea typeface="Segoe UI" pitchFamily="34" charset="0"/>
                <a:cs typeface="Segoe UI" pitchFamily="34" charset="0"/>
              </a:rPr>
              <a:t>Get 80% off during beta period -   receive full credit!</a:t>
            </a:r>
          </a:p>
        </p:txBody>
      </p:sp>
    </p:spTree>
    <p:extLst>
      <p:ext uri="{BB962C8B-B14F-4D97-AF65-F5344CB8AC3E}">
        <p14:creationId xmlns:p14="http://schemas.microsoft.com/office/powerpoint/2010/main" val="776115370"/>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A147-16CC-485F-8A33-4B15E29E0457}"/>
              </a:ext>
            </a:extLst>
          </p:cNvPr>
          <p:cNvSpPr>
            <a:spLocks noGrp="1"/>
          </p:cNvSpPr>
          <p:nvPr>
            <p:ph type="title"/>
          </p:nvPr>
        </p:nvSpPr>
        <p:spPr>
          <a:xfrm>
            <a:off x="5915433" y="457200"/>
            <a:ext cx="5691349" cy="861774"/>
          </a:xfrm>
        </p:spPr>
        <p:txBody>
          <a:bodyPr/>
          <a:lstStyle/>
          <a:p>
            <a:r>
              <a:rPr lang="en-US" dirty="0"/>
              <a:t>Please evaluate this session</a:t>
            </a:r>
            <a:br>
              <a:rPr lang="en-US" dirty="0"/>
            </a:br>
            <a:r>
              <a:rPr lang="en-US" sz="2000" spc="0" dirty="0"/>
              <a:t>Your feedback is important to us!</a:t>
            </a:r>
          </a:p>
        </p:txBody>
      </p:sp>
      <p:sp>
        <p:nvSpPr>
          <p:cNvPr id="6" name="TextBox 5">
            <a:extLst>
              <a:ext uri="{FF2B5EF4-FFF2-40B4-BE49-F238E27FC236}">
                <a16:creationId xmlns:a16="http://schemas.microsoft.com/office/drawing/2014/main" id="{46D58CA2-6422-4E7A-BB92-6A3B521D92EA}"/>
              </a:ext>
            </a:extLst>
          </p:cNvPr>
          <p:cNvSpPr txBox="1"/>
          <p:nvPr/>
        </p:nvSpPr>
        <p:spPr>
          <a:xfrm>
            <a:off x="5915433" y="2017713"/>
            <a:ext cx="5843580" cy="3005951"/>
          </a:xfrm>
          <a:prstGeom prst="rect">
            <a:avLst/>
          </a:prstGeom>
          <a:noFill/>
        </p:spPr>
        <p:txBody>
          <a:bodyPr wrap="square" lIns="0" tIns="0" rIns="0" bIns="0" rtlCol="0">
            <a:spAutoFit/>
          </a:bodyPr>
          <a:lstStyle/>
          <a:p>
            <a:pPr marL="0" marR="0" lvl="0" indent="0" algn="l" defTabSz="932742" rtl="0" eaLnBrk="1" fontAlgn="auto" latinLnBrk="0" hangingPunct="1">
              <a:lnSpc>
                <a:spcPct val="95000"/>
              </a:lnSpc>
              <a:spcBef>
                <a:spcPct val="20000"/>
              </a:spcBef>
              <a:spcAft>
                <a:spcPts val="0"/>
              </a:spcAft>
              <a:buClrTx/>
              <a:buSzPct val="90000"/>
              <a:buFontTx/>
              <a:buNone/>
              <a:tabLst/>
              <a:defRPr/>
            </a:pPr>
            <a:r>
              <a:rPr kumimoji="0" lang="en-US" sz="2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Please evaluate this session through </a:t>
            </a:r>
            <a:r>
              <a:rPr kumimoji="0" lang="en-US" sz="28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MyEvaluations</a:t>
            </a:r>
            <a:r>
              <a:rPr kumimoji="0" lang="en-US" sz="2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 on the mobile app or website.</a:t>
            </a:r>
          </a:p>
          <a:p>
            <a:pPr marL="0" marR="0" lvl="0" indent="0" algn="l" defTabSz="932742" rtl="0" eaLnBrk="1" fontAlgn="auto" latinLnBrk="0" hangingPunct="1">
              <a:lnSpc>
                <a:spcPct val="95000"/>
              </a:lnSpc>
              <a:spcBef>
                <a:spcPts val="960"/>
              </a:spcBef>
              <a:spcAft>
                <a:spcPts val="0"/>
              </a:spcAft>
              <a:buClrTx/>
              <a:buSzPct val="90000"/>
              <a:buFontTx/>
              <a:buNone/>
              <a:tabLst/>
              <a:defRPr/>
            </a:pPr>
            <a:r>
              <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t>Download the app:</a:t>
            </a:r>
            <a:br>
              <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br>
            <a:r>
              <a:rPr kumimoji="0" lang="en-US" sz="1765" b="0" i="0" u="sng" strike="noStrike" kern="1200" cap="none" spc="0" normalizeH="0" baseline="0" noProof="0" dirty="0">
                <a:ln>
                  <a:noFill/>
                </a:ln>
                <a:solidFill>
                  <a:srgbClr val="000000"/>
                </a:solidFill>
                <a:effectLst/>
                <a:uLnTx/>
                <a:uFillTx/>
                <a:latin typeface="Segoe UI"/>
                <a:ea typeface="+mn-ea"/>
                <a:cs typeface="+mn-cs"/>
                <a:hlinkClick r:id="rId2"/>
              </a:rPr>
              <a:t>https://aka.ms/ignite.mobileapp</a:t>
            </a: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32742" rtl="0" eaLnBrk="1" fontAlgn="auto" latinLnBrk="0" hangingPunct="1">
              <a:lnSpc>
                <a:spcPct val="95000"/>
              </a:lnSpc>
              <a:spcBef>
                <a:spcPts val="960"/>
              </a:spcBef>
              <a:spcAft>
                <a:spcPts val="0"/>
              </a:spcAft>
              <a:buClrTx/>
              <a:buSzPct val="90000"/>
              <a:buFontTx/>
              <a:buNone/>
              <a:tabLst/>
              <a:defRPr/>
            </a:pPr>
            <a:r>
              <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t>Go to the website:</a:t>
            </a:r>
            <a:br>
              <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br>
            <a:r>
              <a:rPr kumimoji="0" lang="en-US" sz="1765" b="0" i="0" u="sng" strike="noStrike" kern="1200" cap="none" spc="0" normalizeH="0" baseline="0" noProof="0" dirty="0">
                <a:ln>
                  <a:noFill/>
                </a:ln>
                <a:solidFill>
                  <a:srgbClr val="000000"/>
                </a:solidFill>
                <a:effectLst/>
                <a:uLnTx/>
                <a:uFillTx/>
                <a:latin typeface="Segoe UI"/>
                <a:ea typeface="+mn-ea"/>
                <a:cs typeface="+mn-cs"/>
                <a:hlinkClick r:id="rId3"/>
              </a:rPr>
              <a:t>https://myignite.techcommunity.microsoft.com/evaluations</a:t>
            </a: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32742" rtl="0" eaLnBrk="1" fontAlgn="auto" latinLnBrk="0" hangingPunct="1">
              <a:lnSpc>
                <a:spcPct val="95000"/>
              </a:lnSpc>
              <a:spcBef>
                <a:spcPts val="960"/>
              </a:spcBef>
              <a:spcAft>
                <a:spcPts val="0"/>
              </a:spcAft>
              <a:buClrTx/>
              <a:buSzPct val="90000"/>
              <a:buFontTx/>
              <a:buNone/>
              <a:tabLst/>
              <a:defRPr/>
            </a:pPr>
            <a:endPar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p:txBody>
      </p:sp>
      <p:pic>
        <p:nvPicPr>
          <p:cNvPr id="11" name="Picture 10" descr="Woman holds a phone with an open Microsoft Ignite App">
            <a:extLst>
              <a:ext uri="{FF2B5EF4-FFF2-40B4-BE49-F238E27FC236}">
                <a16:creationId xmlns:a16="http://schemas.microsoft.com/office/drawing/2014/main" id="{D3D6A862-1C02-4CC0-8137-28AF45758EB5}"/>
              </a:ext>
            </a:extLst>
          </p:cNvPr>
          <p:cNvPicPr>
            <a:picLocks noChangeAspect="1"/>
          </p:cNvPicPr>
          <p:nvPr/>
        </p:nvPicPr>
        <p:blipFill rotWithShape="1">
          <a:blip r:embed="rId4"/>
          <a:srcRect l="10614" r="4207"/>
          <a:stretch/>
        </p:blipFill>
        <p:spPr>
          <a:xfrm>
            <a:off x="0" y="0"/>
            <a:ext cx="5342119" cy="6858000"/>
          </a:xfrm>
          <a:prstGeom prst="rect">
            <a:avLst/>
          </a:prstGeom>
        </p:spPr>
      </p:pic>
    </p:spTree>
    <p:extLst>
      <p:ext uri="{BB962C8B-B14F-4D97-AF65-F5344CB8AC3E}">
        <p14:creationId xmlns:p14="http://schemas.microsoft.com/office/powerpoint/2010/main" val="737796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5" presetClass="path" presetSubtype="0" decel="100000" fill="hold" grpId="1" nodeType="withEffect">
                                  <p:stCondLst>
                                    <p:cond delay="200"/>
                                  </p:stCondLst>
                                  <p:childTnLst>
                                    <p:animMotion origin="layout" path="M 1.38778E-17 -3.7037E-6 L 1.38778E-17 0.01505 " pathEditMode="relative" rAng="0" ptsTypes="AA">
                                      <p:cBhvr>
                                        <p:cTn id="9" dur="500" spd="-100000" fill="hold"/>
                                        <p:tgtEl>
                                          <p:spTgt spid="2"/>
                                        </p:tgtEl>
                                        <p:attrNameLst>
                                          <p:attrName>ppt_x</p:attrName>
                                          <p:attrName>ppt_y</p:attrName>
                                        </p:attrNameLst>
                                      </p:cBhvr>
                                      <p:rCtr x="0" y="741"/>
                                    </p:animMotion>
                                  </p:childTnLst>
                                </p:cTn>
                              </p:par>
                              <p:par>
                                <p:cTn id="10" presetID="10" presetClass="entr" presetSubtype="0"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5" presetClass="path" presetSubtype="0" decel="100000" fill="hold" grpId="1" nodeType="withEffect">
                                  <p:stCondLst>
                                    <p:cond delay="200"/>
                                  </p:stCondLst>
                                  <p:childTnLst>
                                    <p:animMotion origin="layout" path="M 2.77556E-17 -1.48148E-6 L 0.00768 -1.48148E-6 " pathEditMode="relative" rAng="0" ptsTypes="AA">
                                      <p:cBhvr>
                                        <p:cTn id="14" dur="500" spd="-100000" fill="hold"/>
                                        <p:tgtEl>
                                          <p:spTgt spid="6"/>
                                        </p:tgtEl>
                                        <p:attrNameLst>
                                          <p:attrName>ppt_x</p:attrName>
                                          <p:attrName>ppt_y</p:attrName>
                                        </p:attrNameLst>
                                      </p:cBhvr>
                                      <p:rCtr x="3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443410" y="4806236"/>
            <a:ext cx="7514006" cy="1497682"/>
          </a:xfrm>
          <a:prstGeom prst="roundRect">
            <a:avLst/>
          </a:prstGeom>
          <a:solidFill>
            <a:srgbClr val="FFC000"/>
          </a:solidFill>
          <a:ln w="19050" cap="flat" cmpd="sng" algn="ctr">
            <a:solidFill>
              <a:sysClr val="window" lastClr="FFFFFF"/>
            </a:solidFill>
            <a:prstDash val="solid"/>
            <a:miter lim="800000"/>
          </a:ln>
          <a:effectLst/>
        </p:spPr>
        <p:txBody>
          <a:bodyPr rtlCol="0" anchor="ctr"/>
          <a:lstStyle/>
          <a:p>
            <a:pPr algn="ctr" defTabSz="896386"/>
            <a:r>
              <a:rPr lang="en-US" sz="2800" kern="0">
                <a:solidFill>
                  <a:prstClr val="white"/>
                </a:solidFill>
                <a:latin typeface="Calibri" panose="020F0502020204030204"/>
                <a:cs typeface="Segoe UI Light" panose="020B0502040204020203" pitchFamily="34" charset="0"/>
              </a:rPr>
              <a:t>Azure</a:t>
            </a:r>
          </a:p>
        </p:txBody>
      </p:sp>
      <p:sp>
        <p:nvSpPr>
          <p:cNvPr id="4" name="Title 3"/>
          <p:cNvSpPr>
            <a:spLocks noGrp="1"/>
          </p:cNvSpPr>
          <p:nvPr>
            <p:ph type="title"/>
          </p:nvPr>
        </p:nvSpPr>
        <p:spPr>
          <a:xfrm>
            <a:off x="588263" y="457200"/>
            <a:ext cx="11018520" cy="553998"/>
          </a:xfrm>
        </p:spPr>
        <p:txBody>
          <a:bodyPr/>
          <a:lstStyle/>
          <a:p>
            <a:r>
              <a:rPr lang="en-US"/>
              <a:t>Teams joins O365 with Intelligent Communications</a:t>
            </a:r>
          </a:p>
        </p:txBody>
      </p:sp>
      <p:sp>
        <p:nvSpPr>
          <p:cNvPr id="5" name="Rounded Rectangle 4"/>
          <p:cNvSpPr/>
          <p:nvPr/>
        </p:nvSpPr>
        <p:spPr bwMode="auto">
          <a:xfrm>
            <a:off x="1080291" y="2362495"/>
            <a:ext cx="2177032" cy="3941422"/>
          </a:xfrm>
          <a:prstGeom prst="roundRect">
            <a:avLst>
              <a:gd name="adj" fmla="val 6464"/>
            </a:avLst>
          </a:prstGeom>
          <a:ln/>
        </p:spPr>
        <p:style>
          <a:lnRef idx="1">
            <a:schemeClr val="dk1"/>
          </a:lnRef>
          <a:fillRef idx="2">
            <a:schemeClr val="dk1"/>
          </a:fillRef>
          <a:effectRef idx="1">
            <a:schemeClr val="dk1"/>
          </a:effectRef>
          <a:fontRef idx="minor">
            <a:schemeClr val="dk1"/>
          </a:fontRef>
        </p:style>
        <p:txBody>
          <a:bodyPr rtlCol="0" anchor="ctr"/>
          <a:lstStyle/>
          <a:p>
            <a:pPr algn="ctr" defTabSz="896386"/>
            <a:r>
              <a:rPr lang="en-US" sz="2800" kern="0">
                <a:latin typeface="Calibri" panose="020F0502020204030204"/>
                <a:cs typeface="Segoe UI Light" panose="020B0502040204020203" pitchFamily="34" charset="0"/>
              </a:rPr>
              <a:t>Office 365 platform and services</a:t>
            </a:r>
          </a:p>
        </p:txBody>
      </p:sp>
      <p:sp>
        <p:nvSpPr>
          <p:cNvPr id="8" name="Rounded Rectangle 7"/>
          <p:cNvSpPr/>
          <p:nvPr/>
        </p:nvSpPr>
        <p:spPr bwMode="auto">
          <a:xfrm>
            <a:off x="7191798" y="2362495"/>
            <a:ext cx="3765618" cy="2320043"/>
          </a:xfrm>
          <a:prstGeom prst="roundRect">
            <a:avLst>
              <a:gd name="adj" fmla="val 7922"/>
            </a:avLst>
          </a:prstGeom>
          <a:solidFill>
            <a:srgbClr val="ED7D31"/>
          </a:solidFill>
          <a:ln w="19050" cap="flat" cmpd="sng" algn="ctr">
            <a:solidFill>
              <a:sysClr val="window" lastClr="FFFFFF"/>
            </a:solidFill>
            <a:prstDash val="solid"/>
            <a:miter lim="800000"/>
          </a:ln>
          <a:effectLst/>
        </p:spPr>
        <p:txBody>
          <a:bodyPr rtlCol="0" anchor="ctr"/>
          <a:lstStyle/>
          <a:p>
            <a:pPr algn="ctr" defTabSz="896386"/>
            <a:r>
              <a:rPr lang="en-US" sz="2800" kern="0">
                <a:solidFill>
                  <a:prstClr val="white"/>
                </a:solidFill>
                <a:latin typeface="Calibri" panose="020F0502020204030204"/>
                <a:cs typeface="Segoe UI Light" panose="020B0502040204020203" pitchFamily="34" charset="0"/>
              </a:rPr>
              <a:t>Intelligent Communications Cloud</a:t>
            </a:r>
          </a:p>
        </p:txBody>
      </p:sp>
      <p:sp>
        <p:nvSpPr>
          <p:cNvPr id="11" name="Rounded Rectangle 10"/>
          <p:cNvSpPr/>
          <p:nvPr/>
        </p:nvSpPr>
        <p:spPr bwMode="auto">
          <a:xfrm>
            <a:off x="3443410" y="2363937"/>
            <a:ext cx="3562301" cy="2320043"/>
          </a:xfrm>
          <a:prstGeom prst="roundRect">
            <a:avLst>
              <a:gd name="adj" fmla="val 7093"/>
            </a:avLst>
          </a:prstGeom>
          <a:solidFill>
            <a:srgbClr val="464775"/>
          </a:solidFill>
          <a:ln w="19050" cap="flat" cmpd="sng" algn="ctr">
            <a:solidFill>
              <a:sysClr val="window" lastClr="FFFFFF"/>
            </a:solidFill>
            <a:prstDash val="solid"/>
            <a:miter lim="800000"/>
          </a:ln>
          <a:effectLst/>
        </p:spPr>
        <p:txBody>
          <a:bodyPr rtlCol="0" anchor="ctr"/>
          <a:lstStyle/>
          <a:p>
            <a:pPr algn="ctr" defTabSz="896386"/>
            <a:r>
              <a:rPr lang="en-US" sz="2800" kern="0">
                <a:solidFill>
                  <a:prstClr val="white"/>
                </a:solidFill>
                <a:latin typeface="Calibri" panose="020F0502020204030204"/>
                <a:cs typeface="Segoe UI Light" panose="020B0502040204020203" pitchFamily="34" charset="0"/>
              </a:rPr>
              <a:t>Teams Services</a:t>
            </a:r>
          </a:p>
        </p:txBody>
      </p:sp>
      <p:sp>
        <p:nvSpPr>
          <p:cNvPr id="12" name="Rounded Rectangle 11"/>
          <p:cNvSpPr/>
          <p:nvPr/>
        </p:nvSpPr>
        <p:spPr bwMode="auto">
          <a:xfrm>
            <a:off x="1080290" y="1498502"/>
            <a:ext cx="9877124" cy="740295"/>
          </a:xfrm>
          <a:prstGeom prst="roundRect">
            <a:avLst/>
          </a:prstGeom>
          <a:solidFill>
            <a:schemeClr val="tx1"/>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800">
                <a:solidFill>
                  <a:schemeClr val="bg1"/>
                </a:solidFill>
                <a:ea typeface="Segoe UI" pitchFamily="34" charset="0"/>
                <a:cs typeface="Segoe UI" pitchFamily="34" charset="0"/>
              </a:rPr>
              <a:t>Teams Clients</a:t>
            </a:r>
          </a:p>
        </p:txBody>
      </p:sp>
    </p:spTree>
    <p:custDataLst>
      <p:tags r:id="rId1"/>
    </p:custDataLst>
    <p:extLst>
      <p:ext uri="{BB962C8B-B14F-4D97-AF65-F5344CB8AC3E}">
        <p14:creationId xmlns:p14="http://schemas.microsoft.com/office/powerpoint/2010/main" val="181486940"/>
      </p:ext>
    </p:extLst>
  </p:cSld>
  <p:clrMapOvr>
    <a:masterClrMapping/>
  </p:clrMapOvr>
  <p:transition>
    <p:fade/>
  </p:transition>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3998A-6C7B-4ED8-99B4-51752034658F}"/>
              </a:ext>
            </a:extLst>
          </p:cNvPr>
          <p:cNvSpPr/>
          <p:nvPr/>
        </p:nvSpPr>
        <p:spPr>
          <a:xfrm>
            <a:off x="293687" y="292099"/>
            <a:ext cx="11604625" cy="6272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 name="Content Placeholder 4">
            <a:extLst>
              <a:ext uri="{FF2B5EF4-FFF2-40B4-BE49-F238E27FC236}">
                <a16:creationId xmlns:a16="http://schemas.microsoft.com/office/drawing/2014/main" id="{6408F6BF-BE4D-4416-9E51-58B172486521}"/>
              </a:ext>
            </a:extLst>
          </p:cNvPr>
          <p:cNvSpPr>
            <a:spLocks noGrp="1"/>
          </p:cNvSpPr>
          <p:nvPr>
            <p:ph idx="4294967295"/>
          </p:nvPr>
        </p:nvSpPr>
        <p:spPr>
          <a:xfrm>
            <a:off x="5813425" y="963613"/>
            <a:ext cx="6378575" cy="4930775"/>
          </a:xfrm>
        </p:spPr>
        <p:txBody>
          <a:bodyPr anchor="ctr">
            <a:normAutofit/>
          </a:bodyPr>
          <a:lstStyle/>
          <a:p>
            <a:pPr marL="0" indent="0">
              <a:buNone/>
            </a:pPr>
            <a:r>
              <a:rPr lang="en-US" sz="2400" dirty="0">
                <a:latin typeface="Segoe UI Semibold" panose="020B0702040204020203" pitchFamily="34" charset="0"/>
                <a:cs typeface="Segoe UI Semibold" panose="020B0702040204020203" pitchFamily="34" charset="0"/>
              </a:rPr>
              <a:t>Visit</a:t>
            </a:r>
            <a:r>
              <a:rPr lang="en-US" sz="2000" dirty="0">
                <a:latin typeface="Segoe UI Semibold" panose="020B0702040204020203" pitchFamily="34" charset="0"/>
                <a:cs typeface="Segoe UI Semibold" panose="020B0702040204020203" pitchFamily="34" charset="0"/>
              </a:rPr>
              <a:t> </a:t>
            </a:r>
            <a:r>
              <a:rPr lang="en-US" sz="2400" u="sng" dirty="0">
                <a:latin typeface="Segoe UI Semibold" panose="020B0702040204020203" pitchFamily="34" charset="0"/>
                <a:cs typeface="Segoe UI Semibold" panose="020B0702040204020203" pitchFamily="34" charset="0"/>
              </a:rPr>
              <a:t>aka.ms/MicrosoftIgnite2019/BRK3215</a:t>
            </a:r>
          </a:p>
          <a:p>
            <a:pPr marL="0" indent="0">
              <a:buNone/>
            </a:pPr>
            <a:endParaRPr lang="en-US" sz="2400" u="sng" dirty="0">
              <a:latin typeface="Segoe UI Semibold" panose="020B0702040204020203" pitchFamily="34" charset="0"/>
              <a:cs typeface="Segoe UI Semibold" panose="020B0702040204020203" pitchFamily="34" charset="0"/>
            </a:endParaRPr>
          </a:p>
          <a:p>
            <a:pPr>
              <a:buFont typeface="Wingdings" panose="05000000000000000000" pitchFamily="2" charset="2"/>
              <a:buChar char="ü"/>
            </a:pPr>
            <a:r>
              <a:rPr lang="en-US" sz="2000" dirty="0"/>
              <a:t>Download slides and resources</a:t>
            </a:r>
          </a:p>
          <a:p>
            <a:pPr>
              <a:buFont typeface="Wingdings" panose="05000000000000000000" pitchFamily="2" charset="2"/>
              <a:buChar char="ü"/>
            </a:pPr>
            <a:r>
              <a:rPr lang="en-US" sz="2000" dirty="0"/>
              <a:t>Access session recordings in 48 hours</a:t>
            </a:r>
          </a:p>
          <a:p>
            <a:pPr lvl="0">
              <a:buFont typeface="Wingdings" panose="05000000000000000000" pitchFamily="2" charset="2"/>
              <a:buChar char="ü"/>
            </a:pPr>
            <a:r>
              <a:rPr lang="en-US" sz="2000" dirty="0"/>
              <a:t>Ask questions &amp; continue the conversation</a:t>
            </a:r>
          </a:p>
          <a:p>
            <a:endParaRPr lang="en-US" sz="2000" dirty="0"/>
          </a:p>
        </p:txBody>
      </p:sp>
      <p:sp>
        <p:nvSpPr>
          <p:cNvPr id="7" name="Title 3">
            <a:extLst>
              <a:ext uri="{FF2B5EF4-FFF2-40B4-BE49-F238E27FC236}">
                <a16:creationId xmlns:a16="http://schemas.microsoft.com/office/drawing/2014/main" id="{98FD4BE6-D695-4D2D-B1DA-9FD0B2DCB500}"/>
              </a:ext>
            </a:extLst>
          </p:cNvPr>
          <p:cNvSpPr txBox="1">
            <a:spLocks/>
          </p:cNvSpPr>
          <p:nvPr/>
        </p:nvSpPr>
        <p:spPr>
          <a:xfrm>
            <a:off x="1042988" y="2115757"/>
            <a:ext cx="3965575" cy="2200211"/>
          </a:xfrm>
          <a:prstGeom prst="rect">
            <a:avLst/>
          </a:prstGeom>
        </p:spPr>
        <p:txBody>
          <a:bodyPr vert="horz" wrap="square" lIns="0" tIns="0" rIns="0" bIns="0" rtlCol="0" anchor="ctr" anchorCtr="0">
            <a:norm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742"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50" normalizeH="0" baseline="0" noProof="0" dirty="0">
                <a:ln w="3175">
                  <a:noFill/>
                </a:ln>
                <a:solidFill>
                  <a:srgbClr val="0078D4"/>
                </a:solidFill>
                <a:effectLst/>
                <a:uLnTx/>
                <a:uFillTx/>
                <a:latin typeface="Segoe UI Semibold"/>
                <a:ea typeface="+mn-ea"/>
                <a:cs typeface="Segoe UI" pitchFamily="34" charset="0"/>
              </a:rPr>
              <a:t>Find this session in Microsoft Tech Community</a:t>
            </a:r>
          </a:p>
        </p:txBody>
      </p:sp>
      <p:cxnSp>
        <p:nvCxnSpPr>
          <p:cNvPr id="8" name="Straight Connector 7">
            <a:extLst>
              <a:ext uri="{FF2B5EF4-FFF2-40B4-BE49-F238E27FC236}">
                <a16:creationId xmlns:a16="http://schemas.microsoft.com/office/drawing/2014/main" id="{42D20EED-E438-4A75-BE91-3201C7BBB7BF}"/>
              </a:ext>
            </a:extLst>
          </p:cNvPr>
          <p:cNvCxnSpPr/>
          <p:nvPr/>
        </p:nvCxnSpPr>
        <p:spPr>
          <a:xfrm>
            <a:off x="5472444" y="2057400"/>
            <a:ext cx="0" cy="2743200"/>
          </a:xfrm>
          <a:prstGeom prst="line">
            <a:avLst/>
          </a:prstGeom>
          <a:solidFill>
            <a:schemeClr val="bg1"/>
          </a:solidFill>
          <a:ln w="2222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2668989102"/>
      </p:ext>
    </p:extLst>
  </p:cSld>
  <p:clrMapOvr>
    <a:masterClrMapping/>
  </p:clrMapOvr>
  <p:transition>
    <p:fade/>
  </p:transition>
</p:sld>
</file>

<file path=ppt/slides/slide4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53141"/>
      </p:ext>
    </p:extLst>
  </p:cSld>
  <p:clrMapOvr>
    <a:masterClrMapping/>
  </p:clrMapOvr>
  <p:transition>
    <p:fade/>
  </p:transition>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F0E5DF-6641-45DC-A60B-F0FC2E123359}"/>
              </a:ext>
            </a:extLst>
          </p:cNvPr>
          <p:cNvSpPr>
            <a:spLocks noGrp="1"/>
          </p:cNvSpPr>
          <p:nvPr>
            <p:ph type="title"/>
          </p:nvPr>
        </p:nvSpPr>
        <p:spPr/>
        <p:txBody>
          <a:bodyPr/>
          <a:lstStyle/>
          <a:p>
            <a:r>
              <a:rPr lang="en-US"/>
              <a:t>Teams Client Architecture (Today)</a:t>
            </a:r>
          </a:p>
        </p:txBody>
      </p:sp>
      <p:sp>
        <p:nvSpPr>
          <p:cNvPr id="5" name="Rectangle 4">
            <a:extLst>
              <a:ext uri="{FF2B5EF4-FFF2-40B4-BE49-F238E27FC236}">
                <a16:creationId xmlns:a16="http://schemas.microsoft.com/office/drawing/2014/main" id="{B1A7DF8B-0A41-444F-B95D-D205F787BB78}"/>
              </a:ext>
            </a:extLst>
          </p:cNvPr>
          <p:cNvSpPr/>
          <p:nvPr/>
        </p:nvSpPr>
        <p:spPr>
          <a:xfrm>
            <a:off x="693135" y="2075128"/>
            <a:ext cx="2061777" cy="3005047"/>
          </a:xfrm>
          <a:prstGeom prst="rect">
            <a:avLst/>
          </a:prstGeom>
          <a:solidFill>
            <a:schemeClr val="bg1">
              <a:lumMod val="85000"/>
            </a:schemeClr>
          </a:solidFill>
          <a:ln w="12700" cap="flat" cmpd="sng" algn="ctr">
            <a:solidFill>
              <a:sysClr val="window" lastClr="FFFFFF"/>
            </a:solidFill>
            <a:prstDash val="sysDash"/>
            <a:miter lim="800000"/>
          </a:ln>
          <a:effectLst/>
        </p:spPr>
        <p:txBody>
          <a:bodyPr rtlCol="0" anchor="t"/>
          <a:lstStyle/>
          <a:p>
            <a:pPr algn="ctr" defTabSz="896386">
              <a:defRPr/>
            </a:pPr>
            <a:r>
              <a:rPr lang="en-US" sz="1568" kern="0">
                <a:solidFill>
                  <a:sysClr val="windowText" lastClr="000000"/>
                </a:solidFill>
                <a:latin typeface="Calibri" panose="020F0502020204030204"/>
                <a:cs typeface="Segoe UI Light" panose="020B0502040204020203" pitchFamily="34" charset="0"/>
              </a:rPr>
              <a:t>Web</a:t>
            </a:r>
          </a:p>
        </p:txBody>
      </p:sp>
      <p:sp>
        <p:nvSpPr>
          <p:cNvPr id="6" name="Rectangle 5">
            <a:extLst>
              <a:ext uri="{FF2B5EF4-FFF2-40B4-BE49-F238E27FC236}">
                <a16:creationId xmlns:a16="http://schemas.microsoft.com/office/drawing/2014/main" id="{8FE51A99-2C5B-4ABD-AF9F-0C0A64A440A1}"/>
              </a:ext>
            </a:extLst>
          </p:cNvPr>
          <p:cNvSpPr/>
          <p:nvPr/>
        </p:nvSpPr>
        <p:spPr>
          <a:xfrm>
            <a:off x="2868738" y="2075127"/>
            <a:ext cx="2061777" cy="3005047"/>
          </a:xfrm>
          <a:prstGeom prst="rect">
            <a:avLst/>
          </a:prstGeom>
          <a:solidFill>
            <a:schemeClr val="bg1">
              <a:lumMod val="85000"/>
            </a:schemeClr>
          </a:solidFill>
          <a:ln w="12700" cap="flat" cmpd="sng" algn="ctr">
            <a:solidFill>
              <a:sysClr val="window" lastClr="FFFFFF"/>
            </a:solidFill>
            <a:prstDash val="sysDash"/>
            <a:miter lim="800000"/>
          </a:ln>
          <a:effectLst/>
        </p:spPr>
        <p:txBody>
          <a:bodyPr rtlCol="0" anchor="t"/>
          <a:lstStyle/>
          <a:p>
            <a:pPr algn="ctr" defTabSz="896386">
              <a:defRPr/>
            </a:pPr>
            <a:r>
              <a:rPr lang="en-US" sz="1568" kern="0">
                <a:solidFill>
                  <a:sysClr val="windowText" lastClr="000000"/>
                </a:solidFill>
                <a:latin typeface="Calibri" panose="020F0502020204030204"/>
                <a:cs typeface="Segoe UI Light" panose="020B0502040204020203" pitchFamily="34" charset="0"/>
              </a:rPr>
              <a:t>Windows</a:t>
            </a:r>
          </a:p>
        </p:txBody>
      </p:sp>
      <p:sp>
        <p:nvSpPr>
          <p:cNvPr id="7" name="Rectangle 6">
            <a:extLst>
              <a:ext uri="{FF2B5EF4-FFF2-40B4-BE49-F238E27FC236}">
                <a16:creationId xmlns:a16="http://schemas.microsoft.com/office/drawing/2014/main" id="{06055FE8-D56C-4024-AB71-213B7609466B}"/>
              </a:ext>
            </a:extLst>
          </p:cNvPr>
          <p:cNvSpPr/>
          <p:nvPr/>
        </p:nvSpPr>
        <p:spPr>
          <a:xfrm>
            <a:off x="5036993" y="2075127"/>
            <a:ext cx="2061777" cy="3005047"/>
          </a:xfrm>
          <a:prstGeom prst="rect">
            <a:avLst/>
          </a:prstGeom>
          <a:solidFill>
            <a:schemeClr val="bg1">
              <a:lumMod val="85000"/>
            </a:schemeClr>
          </a:solidFill>
          <a:ln w="12700" cap="flat" cmpd="sng" algn="ctr">
            <a:solidFill>
              <a:sysClr val="window" lastClr="FFFFFF"/>
            </a:solidFill>
            <a:prstDash val="sysDash"/>
            <a:miter lim="800000"/>
          </a:ln>
          <a:effectLst/>
        </p:spPr>
        <p:txBody>
          <a:bodyPr rtlCol="0" anchor="t"/>
          <a:lstStyle/>
          <a:p>
            <a:pPr algn="ctr" defTabSz="896386">
              <a:defRPr/>
            </a:pPr>
            <a:r>
              <a:rPr lang="en-US" sz="1568" kern="0">
                <a:solidFill>
                  <a:sysClr val="windowText" lastClr="000000"/>
                </a:solidFill>
                <a:latin typeface="Calibri" panose="020F0502020204030204"/>
                <a:cs typeface="Segoe UI Light" panose="020B0502040204020203" pitchFamily="34" charset="0"/>
              </a:rPr>
              <a:t>Mac</a:t>
            </a:r>
          </a:p>
        </p:txBody>
      </p:sp>
      <p:sp>
        <p:nvSpPr>
          <p:cNvPr id="11" name="Rectangle 10">
            <a:extLst>
              <a:ext uri="{FF2B5EF4-FFF2-40B4-BE49-F238E27FC236}">
                <a16:creationId xmlns:a16="http://schemas.microsoft.com/office/drawing/2014/main" id="{FB4D2827-DD88-4867-8D40-F3529C01C1C9}"/>
              </a:ext>
            </a:extLst>
          </p:cNvPr>
          <p:cNvSpPr/>
          <p:nvPr/>
        </p:nvSpPr>
        <p:spPr>
          <a:xfrm>
            <a:off x="8062601" y="2075128"/>
            <a:ext cx="1299816" cy="3005048"/>
          </a:xfrm>
          <a:prstGeom prst="rect">
            <a:avLst/>
          </a:prstGeom>
          <a:solidFill>
            <a:sysClr val="window" lastClr="FFFFFF">
              <a:lumMod val="95000"/>
            </a:sysClr>
          </a:solidFill>
          <a:ln w="12700" cap="flat" cmpd="sng" algn="ctr">
            <a:solidFill>
              <a:sysClr val="window" lastClr="FFFFFF"/>
            </a:solidFill>
            <a:prstDash val="sysDash"/>
            <a:miter lim="800000"/>
          </a:ln>
          <a:effectLst/>
        </p:spPr>
        <p:txBody>
          <a:bodyPr rtlCol="0" anchor="t"/>
          <a:lstStyle/>
          <a:p>
            <a:pPr defTabSz="896386">
              <a:defRPr/>
            </a:pPr>
            <a:r>
              <a:rPr lang="en-US" sz="1568" kern="0">
                <a:solidFill>
                  <a:sysClr val="windowText" lastClr="000000"/>
                </a:solidFill>
                <a:latin typeface="Calibri" panose="020F0502020204030204"/>
                <a:cs typeface="Segoe UI Light" panose="020B0502040204020203" pitchFamily="34" charset="0"/>
              </a:rPr>
              <a:t>iPhone/iPad</a:t>
            </a:r>
          </a:p>
        </p:txBody>
      </p:sp>
      <p:sp>
        <p:nvSpPr>
          <p:cNvPr id="12" name="Rectangle 11">
            <a:extLst>
              <a:ext uri="{FF2B5EF4-FFF2-40B4-BE49-F238E27FC236}">
                <a16:creationId xmlns:a16="http://schemas.microsoft.com/office/drawing/2014/main" id="{0E4ED1DD-4FF2-4008-B76F-59ABD102C9A0}"/>
              </a:ext>
            </a:extLst>
          </p:cNvPr>
          <p:cNvSpPr/>
          <p:nvPr/>
        </p:nvSpPr>
        <p:spPr>
          <a:xfrm>
            <a:off x="9467970" y="2086281"/>
            <a:ext cx="1299816" cy="3005048"/>
          </a:xfrm>
          <a:prstGeom prst="rect">
            <a:avLst/>
          </a:prstGeom>
          <a:solidFill>
            <a:sysClr val="window" lastClr="FFFFFF">
              <a:lumMod val="95000"/>
            </a:sysClr>
          </a:solidFill>
          <a:ln w="12700" cap="flat" cmpd="sng" algn="ctr">
            <a:solidFill>
              <a:sysClr val="window" lastClr="FFFFFF"/>
            </a:solidFill>
            <a:prstDash val="sysDash"/>
            <a:miter lim="800000"/>
          </a:ln>
          <a:effectLst/>
        </p:spPr>
        <p:txBody>
          <a:bodyPr rtlCol="0" anchor="t"/>
          <a:lstStyle/>
          <a:p>
            <a:pPr defTabSz="896386">
              <a:defRPr/>
            </a:pPr>
            <a:r>
              <a:rPr lang="en-US" sz="1568" kern="0">
                <a:solidFill>
                  <a:sysClr val="windowText" lastClr="000000"/>
                </a:solidFill>
                <a:latin typeface="Calibri" panose="020F0502020204030204"/>
                <a:cs typeface="Segoe UI Light" panose="020B0502040204020203" pitchFamily="34" charset="0"/>
              </a:rPr>
              <a:t>  Android</a:t>
            </a:r>
          </a:p>
        </p:txBody>
      </p:sp>
      <p:sp>
        <p:nvSpPr>
          <p:cNvPr id="13" name="Rectangle 12">
            <a:extLst>
              <a:ext uri="{FF2B5EF4-FFF2-40B4-BE49-F238E27FC236}">
                <a16:creationId xmlns:a16="http://schemas.microsoft.com/office/drawing/2014/main" id="{BBE6C3FC-5131-40A5-8B2C-5C8AE06F78F7}"/>
              </a:ext>
            </a:extLst>
          </p:cNvPr>
          <p:cNvSpPr/>
          <p:nvPr/>
        </p:nvSpPr>
        <p:spPr>
          <a:xfrm>
            <a:off x="795680" y="3626215"/>
            <a:ext cx="6177088" cy="417301"/>
          </a:xfrm>
          <a:prstGeom prst="rect">
            <a:avLst/>
          </a:prstGeom>
          <a:solidFill>
            <a:srgbClr val="5B9BD5">
              <a:lumMod val="75000"/>
            </a:srgbClr>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Angular → React</a:t>
            </a:r>
          </a:p>
        </p:txBody>
      </p:sp>
      <p:sp>
        <p:nvSpPr>
          <p:cNvPr id="14" name="Rectangle 13">
            <a:extLst>
              <a:ext uri="{FF2B5EF4-FFF2-40B4-BE49-F238E27FC236}">
                <a16:creationId xmlns:a16="http://schemas.microsoft.com/office/drawing/2014/main" id="{3122DFA6-A217-4649-953F-8920F6B6339B}"/>
              </a:ext>
            </a:extLst>
          </p:cNvPr>
          <p:cNvSpPr/>
          <p:nvPr/>
        </p:nvSpPr>
        <p:spPr>
          <a:xfrm>
            <a:off x="2937026" y="2414160"/>
            <a:ext cx="4026602" cy="313749"/>
          </a:xfrm>
          <a:prstGeom prst="rect">
            <a:avLst/>
          </a:prstGeom>
          <a:solidFill>
            <a:srgbClr val="7030A0"/>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Electron</a:t>
            </a:r>
          </a:p>
        </p:txBody>
      </p:sp>
      <p:sp>
        <p:nvSpPr>
          <p:cNvPr id="15" name="Rectangle 14">
            <a:extLst>
              <a:ext uri="{FF2B5EF4-FFF2-40B4-BE49-F238E27FC236}">
                <a16:creationId xmlns:a16="http://schemas.microsoft.com/office/drawing/2014/main" id="{3E6355FC-C2D5-4F9E-A588-D2B1AFED9B98}"/>
              </a:ext>
            </a:extLst>
          </p:cNvPr>
          <p:cNvSpPr/>
          <p:nvPr/>
        </p:nvSpPr>
        <p:spPr>
          <a:xfrm>
            <a:off x="618433" y="1710852"/>
            <a:ext cx="6560902" cy="3436297"/>
          </a:xfrm>
          <a:prstGeom prst="rect">
            <a:avLst/>
          </a:prstGeom>
          <a:noFill/>
          <a:ln w="19050" cap="flat" cmpd="sng" algn="ctr">
            <a:solidFill>
              <a:sysClr val="window" lastClr="FFFFFF">
                <a:lumMod val="75000"/>
              </a:sysClr>
            </a:solidFill>
            <a:prstDash val="dash"/>
            <a:miter lim="800000"/>
          </a:ln>
          <a:effectLst/>
        </p:spPr>
        <p:txBody>
          <a:bodyPr rtlCol="0" anchor="t"/>
          <a:lstStyle/>
          <a:p>
            <a:pPr algn="ctr" defTabSz="896386">
              <a:defRPr/>
            </a:pPr>
            <a:r>
              <a:rPr lang="en-US" kern="0">
                <a:latin typeface="Segoe UI Semilight" panose="020B0402040204020203" pitchFamily="34" charset="0"/>
                <a:cs typeface="Segoe UI Semilight" panose="020B0402040204020203" pitchFamily="34" charset="0"/>
              </a:rPr>
              <a:t>Desktop</a:t>
            </a:r>
          </a:p>
        </p:txBody>
      </p:sp>
      <p:sp>
        <p:nvSpPr>
          <p:cNvPr id="16" name="Rectangle 15">
            <a:extLst>
              <a:ext uri="{FF2B5EF4-FFF2-40B4-BE49-F238E27FC236}">
                <a16:creationId xmlns:a16="http://schemas.microsoft.com/office/drawing/2014/main" id="{C324EC9B-F52E-4768-8B83-6CB8DDA8717A}"/>
              </a:ext>
            </a:extLst>
          </p:cNvPr>
          <p:cNvSpPr/>
          <p:nvPr/>
        </p:nvSpPr>
        <p:spPr>
          <a:xfrm>
            <a:off x="7984075" y="1710851"/>
            <a:ext cx="2875639" cy="3436298"/>
          </a:xfrm>
          <a:prstGeom prst="rect">
            <a:avLst/>
          </a:prstGeom>
          <a:noFill/>
          <a:ln w="19050" cap="flat" cmpd="sng" algn="ctr">
            <a:solidFill>
              <a:sysClr val="window" lastClr="FFFFFF">
                <a:lumMod val="75000"/>
              </a:sysClr>
            </a:solidFill>
            <a:prstDash val="dash"/>
            <a:miter lim="800000"/>
          </a:ln>
          <a:effectLst/>
        </p:spPr>
        <p:txBody>
          <a:bodyPr rtlCol="0" anchor="t"/>
          <a:lstStyle/>
          <a:p>
            <a:pPr algn="ctr" defTabSz="896386">
              <a:defRPr/>
            </a:pPr>
            <a:r>
              <a:rPr lang="en-US" kern="0">
                <a:latin typeface="Segoe UI Semilight" panose="020B0402040204020203" pitchFamily="34" charset="0"/>
                <a:cs typeface="Segoe UI Semilight" panose="020B0402040204020203" pitchFamily="34" charset="0"/>
              </a:rPr>
              <a:t>Mobile</a:t>
            </a:r>
          </a:p>
        </p:txBody>
      </p:sp>
      <p:sp>
        <p:nvSpPr>
          <p:cNvPr id="18" name="Rectangle 17">
            <a:extLst>
              <a:ext uri="{FF2B5EF4-FFF2-40B4-BE49-F238E27FC236}">
                <a16:creationId xmlns:a16="http://schemas.microsoft.com/office/drawing/2014/main" id="{09242B25-F1AE-4126-ADE5-87112B0CE6A5}"/>
              </a:ext>
            </a:extLst>
          </p:cNvPr>
          <p:cNvSpPr/>
          <p:nvPr/>
        </p:nvSpPr>
        <p:spPr>
          <a:xfrm>
            <a:off x="797145" y="4084889"/>
            <a:ext cx="6175623" cy="417301"/>
          </a:xfrm>
          <a:prstGeom prst="rect">
            <a:avLst/>
          </a:prstGeom>
          <a:solidFill>
            <a:srgbClr val="5B9BD5">
              <a:lumMod val="50000"/>
            </a:srgbClr>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jQuery, </a:t>
            </a:r>
            <a:r>
              <a:rPr lang="en-US" kern="0" err="1">
                <a:solidFill>
                  <a:prstClr val="white"/>
                </a:solidFill>
                <a:latin typeface="Calibri" panose="020F0502020204030204"/>
                <a:cs typeface="Segoe UI Light" panose="020B0502040204020203" pitchFamily="34" charset="0"/>
              </a:rPr>
              <a:t>lodash</a:t>
            </a:r>
            <a:r>
              <a:rPr lang="en-US" kern="0">
                <a:solidFill>
                  <a:prstClr val="white"/>
                </a:solidFill>
                <a:latin typeface="Calibri" panose="020F0502020204030204"/>
                <a:cs typeface="Segoe UI Light" panose="020B0502040204020203" pitchFamily="34" charset="0"/>
              </a:rPr>
              <a:t>, etc. </a:t>
            </a:r>
            <a:r>
              <a:rPr lang="en-US" sz="1176" kern="0">
                <a:solidFill>
                  <a:prstClr val="white"/>
                </a:solidFill>
                <a:latin typeface="Calibri" panose="020F0502020204030204"/>
                <a:cs typeface="Segoe UI Light" panose="020B0502040204020203" pitchFamily="34" charset="0"/>
              </a:rPr>
              <a:t>(200+ Open Source Components)</a:t>
            </a:r>
          </a:p>
        </p:txBody>
      </p:sp>
      <p:sp>
        <p:nvSpPr>
          <p:cNvPr id="19" name="Rectangle 18">
            <a:extLst>
              <a:ext uri="{FF2B5EF4-FFF2-40B4-BE49-F238E27FC236}">
                <a16:creationId xmlns:a16="http://schemas.microsoft.com/office/drawing/2014/main" id="{59A85BC7-C7EA-4E3E-AD67-1716F4FD60E3}"/>
              </a:ext>
            </a:extLst>
          </p:cNvPr>
          <p:cNvSpPr/>
          <p:nvPr/>
        </p:nvSpPr>
        <p:spPr>
          <a:xfrm>
            <a:off x="8168154" y="2414159"/>
            <a:ext cx="1040557" cy="1769644"/>
          </a:xfrm>
          <a:prstGeom prst="rect">
            <a:avLst/>
          </a:prstGeom>
          <a:solidFill>
            <a:srgbClr val="FFC000"/>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iOS</a:t>
            </a:r>
          </a:p>
        </p:txBody>
      </p:sp>
      <p:sp>
        <p:nvSpPr>
          <p:cNvPr id="20" name="Rectangle 19">
            <a:extLst>
              <a:ext uri="{FF2B5EF4-FFF2-40B4-BE49-F238E27FC236}">
                <a16:creationId xmlns:a16="http://schemas.microsoft.com/office/drawing/2014/main" id="{1A63D3ED-8937-4A4D-AF3F-4730274EF45C}"/>
              </a:ext>
            </a:extLst>
          </p:cNvPr>
          <p:cNvSpPr/>
          <p:nvPr/>
        </p:nvSpPr>
        <p:spPr>
          <a:xfrm>
            <a:off x="9577514" y="2425311"/>
            <a:ext cx="1040557" cy="1758491"/>
          </a:xfrm>
          <a:prstGeom prst="rect">
            <a:avLst/>
          </a:prstGeom>
          <a:solidFill>
            <a:srgbClr val="ED7D31"/>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Android</a:t>
            </a:r>
          </a:p>
        </p:txBody>
      </p:sp>
      <p:sp>
        <p:nvSpPr>
          <p:cNvPr id="21" name="Rectangle 20">
            <a:extLst>
              <a:ext uri="{FF2B5EF4-FFF2-40B4-BE49-F238E27FC236}">
                <a16:creationId xmlns:a16="http://schemas.microsoft.com/office/drawing/2014/main" id="{7EDA7DC2-7C73-47A9-BCB4-15497A10CD57}"/>
              </a:ext>
            </a:extLst>
          </p:cNvPr>
          <p:cNvSpPr/>
          <p:nvPr/>
        </p:nvSpPr>
        <p:spPr>
          <a:xfrm>
            <a:off x="791416" y="4543563"/>
            <a:ext cx="6177088" cy="417301"/>
          </a:xfrm>
          <a:prstGeom prst="rect">
            <a:avLst/>
          </a:prstGeom>
          <a:solidFill>
            <a:srgbClr val="44546A">
              <a:lumMod val="50000"/>
            </a:srgbClr>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TypeScript, Node, SASS</a:t>
            </a:r>
          </a:p>
        </p:txBody>
      </p:sp>
      <p:sp>
        <p:nvSpPr>
          <p:cNvPr id="23" name="Rectangle 22">
            <a:extLst>
              <a:ext uri="{FF2B5EF4-FFF2-40B4-BE49-F238E27FC236}">
                <a16:creationId xmlns:a16="http://schemas.microsoft.com/office/drawing/2014/main" id="{78F21AF6-A19D-45DB-9076-5DDAF1C02C30}"/>
              </a:ext>
            </a:extLst>
          </p:cNvPr>
          <p:cNvSpPr/>
          <p:nvPr/>
        </p:nvSpPr>
        <p:spPr>
          <a:xfrm>
            <a:off x="8175152" y="4255797"/>
            <a:ext cx="1040557" cy="328219"/>
          </a:xfrm>
          <a:prstGeom prst="rect">
            <a:avLst/>
          </a:prstGeom>
          <a:solidFill>
            <a:srgbClr val="44546A">
              <a:lumMod val="50000"/>
            </a:srgbClr>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Swift</a:t>
            </a:r>
          </a:p>
        </p:txBody>
      </p:sp>
      <p:sp>
        <p:nvSpPr>
          <p:cNvPr id="24" name="Rectangle 23">
            <a:extLst>
              <a:ext uri="{FF2B5EF4-FFF2-40B4-BE49-F238E27FC236}">
                <a16:creationId xmlns:a16="http://schemas.microsoft.com/office/drawing/2014/main" id="{76613E54-40FC-4E18-823E-6D326C6ECCFA}"/>
              </a:ext>
            </a:extLst>
          </p:cNvPr>
          <p:cNvSpPr/>
          <p:nvPr/>
        </p:nvSpPr>
        <p:spPr>
          <a:xfrm>
            <a:off x="9587366" y="4258267"/>
            <a:ext cx="1040557" cy="317068"/>
          </a:xfrm>
          <a:prstGeom prst="rect">
            <a:avLst/>
          </a:prstGeom>
          <a:solidFill>
            <a:srgbClr val="44546A">
              <a:lumMod val="50000"/>
            </a:srgbClr>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Java</a:t>
            </a:r>
          </a:p>
        </p:txBody>
      </p:sp>
      <p:sp>
        <p:nvSpPr>
          <p:cNvPr id="25" name="Rectangle 24">
            <a:extLst>
              <a:ext uri="{FF2B5EF4-FFF2-40B4-BE49-F238E27FC236}">
                <a16:creationId xmlns:a16="http://schemas.microsoft.com/office/drawing/2014/main" id="{A910068A-AD49-43B9-9706-9EF1BC3E2996}"/>
              </a:ext>
            </a:extLst>
          </p:cNvPr>
          <p:cNvSpPr/>
          <p:nvPr/>
        </p:nvSpPr>
        <p:spPr>
          <a:xfrm>
            <a:off x="791416" y="3167541"/>
            <a:ext cx="6177087" cy="417301"/>
          </a:xfrm>
          <a:prstGeom prst="rect">
            <a:avLst/>
          </a:prstGeom>
          <a:solidFill>
            <a:srgbClr val="5B9BD5">
              <a:lumMod val="75000"/>
            </a:srgbClr>
          </a:solidFill>
          <a:ln w="19050" cap="flat" cmpd="sng" algn="ctr">
            <a:no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HTML5/CSS</a:t>
            </a:r>
          </a:p>
        </p:txBody>
      </p:sp>
      <p:sp>
        <p:nvSpPr>
          <p:cNvPr id="2" name="TextBox 1">
            <a:extLst>
              <a:ext uri="{FF2B5EF4-FFF2-40B4-BE49-F238E27FC236}">
                <a16:creationId xmlns:a16="http://schemas.microsoft.com/office/drawing/2014/main" id="{4D3B57AB-099F-4445-91ED-2ACDFA883A97}"/>
              </a:ext>
            </a:extLst>
          </p:cNvPr>
          <p:cNvSpPr txBox="1"/>
          <p:nvPr/>
        </p:nvSpPr>
        <p:spPr>
          <a:xfrm>
            <a:off x="486645" y="5396547"/>
            <a:ext cx="11086840" cy="908196"/>
          </a:xfrm>
          <a:prstGeom prst="rect">
            <a:avLst/>
          </a:prstGeom>
          <a:noFill/>
          <a:ln>
            <a:noFill/>
          </a:ln>
        </p:spPr>
        <p:txBody>
          <a:bodyPr wrap="square" lIns="179285" tIns="143428" rIns="179285" bIns="143428" rtlCol="0">
            <a:spAutoFit/>
          </a:bodyPr>
          <a:lstStyle/>
          <a:p>
            <a:pPr>
              <a:lnSpc>
                <a:spcPct val="90000"/>
              </a:lnSpc>
              <a:spcAft>
                <a:spcPts val="588"/>
              </a:spcAft>
            </a:pPr>
            <a:r>
              <a:rPr lang="en-US" sz="1961">
                <a:gradFill>
                  <a:gsLst>
                    <a:gs pos="2917">
                      <a:schemeClr val="tx1"/>
                    </a:gs>
                    <a:gs pos="30000">
                      <a:schemeClr val="tx1"/>
                    </a:gs>
                  </a:gsLst>
                  <a:lin ang="5400000" scaled="0"/>
                </a:gradFill>
              </a:rPr>
              <a:t>Browsers: Edge, IE11, latest Chrome, latest Firefox, Safari</a:t>
            </a:r>
          </a:p>
          <a:p>
            <a:pPr>
              <a:lnSpc>
                <a:spcPct val="90000"/>
              </a:lnSpc>
              <a:spcAft>
                <a:spcPts val="588"/>
              </a:spcAft>
            </a:pPr>
            <a:r>
              <a:rPr lang="en-US" sz="1961">
                <a:gradFill>
                  <a:gsLst>
                    <a:gs pos="2917">
                      <a:schemeClr val="tx1"/>
                    </a:gs>
                    <a:gs pos="30000">
                      <a:schemeClr val="tx1"/>
                    </a:gs>
                  </a:gsLst>
                  <a:lin ang="5400000" scaled="0"/>
                </a:gradFill>
              </a:rPr>
              <a:t>Desktop: Windows 10, 8.1, 7(SP1), Mac OS X 10.10+  </a:t>
            </a:r>
          </a:p>
        </p:txBody>
      </p:sp>
      <p:sp>
        <p:nvSpPr>
          <p:cNvPr id="26" name="TextBox 25">
            <a:extLst>
              <a:ext uri="{FF2B5EF4-FFF2-40B4-BE49-F238E27FC236}">
                <a16:creationId xmlns:a16="http://schemas.microsoft.com/office/drawing/2014/main" id="{AEC55135-D685-456B-9A31-19D7C8BF0BFD}"/>
              </a:ext>
            </a:extLst>
          </p:cNvPr>
          <p:cNvSpPr txBox="1"/>
          <p:nvPr/>
        </p:nvSpPr>
        <p:spPr>
          <a:xfrm>
            <a:off x="8266964" y="302501"/>
            <a:ext cx="3091986" cy="1018318"/>
          </a:xfrm>
          <a:prstGeom prst="rect">
            <a:avLst/>
          </a:prstGeom>
          <a:noFill/>
          <a:ln>
            <a:noFill/>
          </a:ln>
        </p:spPr>
        <p:txBody>
          <a:bodyPr wrap="none" lIns="179285" tIns="143428" rIns="179285" bIns="143428" rtlCol="0">
            <a:spAutoFit/>
          </a:bodyPr>
          <a:lstStyle/>
          <a:p>
            <a:pPr>
              <a:lnSpc>
                <a:spcPct val="90000"/>
              </a:lnSpc>
              <a:spcAft>
                <a:spcPts val="588"/>
              </a:spcAft>
            </a:pPr>
            <a:r>
              <a:rPr lang="en-US" sz="2353">
                <a:gradFill>
                  <a:gsLst>
                    <a:gs pos="2917">
                      <a:schemeClr val="tx1"/>
                    </a:gs>
                    <a:gs pos="30000">
                      <a:schemeClr val="tx1"/>
                    </a:gs>
                  </a:gsLst>
                  <a:lin ang="5400000" scaled="0"/>
                </a:gradFill>
              </a:rPr>
              <a:t>Optimized for agility</a:t>
            </a:r>
          </a:p>
          <a:p>
            <a:pPr>
              <a:lnSpc>
                <a:spcPct val="90000"/>
              </a:lnSpc>
              <a:spcAft>
                <a:spcPts val="588"/>
              </a:spcAft>
            </a:pPr>
            <a:r>
              <a:rPr lang="en-US" sz="2353">
                <a:gradFill>
                  <a:gsLst>
                    <a:gs pos="2917">
                      <a:schemeClr val="tx1"/>
                    </a:gs>
                    <a:gs pos="30000">
                      <a:schemeClr val="tx1"/>
                    </a:gs>
                  </a:gsLst>
                  <a:lin ang="5400000" scaled="0"/>
                </a:gradFill>
              </a:rPr>
              <a:t>Auto-updates </a:t>
            </a:r>
          </a:p>
        </p:txBody>
      </p:sp>
      <p:sp>
        <p:nvSpPr>
          <p:cNvPr id="27" name="Rectangle 26">
            <a:extLst>
              <a:ext uri="{FF2B5EF4-FFF2-40B4-BE49-F238E27FC236}">
                <a16:creationId xmlns:a16="http://schemas.microsoft.com/office/drawing/2014/main" id="{F5E58794-D393-4612-83FD-D03C240A7917}"/>
              </a:ext>
            </a:extLst>
          </p:cNvPr>
          <p:cNvSpPr/>
          <p:nvPr/>
        </p:nvSpPr>
        <p:spPr>
          <a:xfrm>
            <a:off x="2941902" y="2782733"/>
            <a:ext cx="1941385" cy="31374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C++</a:t>
            </a:r>
          </a:p>
        </p:txBody>
      </p:sp>
      <p:sp>
        <p:nvSpPr>
          <p:cNvPr id="28" name="Rectangle 27">
            <a:extLst>
              <a:ext uri="{FF2B5EF4-FFF2-40B4-BE49-F238E27FC236}">
                <a16:creationId xmlns:a16="http://schemas.microsoft.com/office/drawing/2014/main" id="{6E33DD34-0646-4804-BF36-783BFB5754CF}"/>
              </a:ext>
            </a:extLst>
          </p:cNvPr>
          <p:cNvSpPr/>
          <p:nvPr/>
        </p:nvSpPr>
        <p:spPr>
          <a:xfrm>
            <a:off x="5126693" y="2783360"/>
            <a:ext cx="1836936" cy="31374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96386">
              <a:defRPr/>
            </a:pPr>
            <a:r>
              <a:rPr lang="en-US" sz="1730" kern="0">
                <a:solidFill>
                  <a:prstClr val="white"/>
                </a:solidFill>
                <a:latin typeface="Calibri" panose="020F0502020204030204"/>
                <a:cs typeface="Segoe UI Light" panose="020B0502040204020203" pitchFamily="34" charset="0"/>
              </a:rPr>
              <a:t>Objective C</a:t>
            </a:r>
            <a:endParaRPr lang="en-US" kern="0">
              <a:solidFill>
                <a:prstClr val="white"/>
              </a:solidFill>
              <a:latin typeface="Calibri" panose="020F0502020204030204"/>
              <a:cs typeface="Segoe UI Light" panose="020B0502040204020203" pitchFamily="34" charset="0"/>
            </a:endParaRPr>
          </a:p>
        </p:txBody>
      </p:sp>
      <p:sp>
        <p:nvSpPr>
          <p:cNvPr id="30" name="Freeform 29">
            <a:extLst>
              <a:ext uri="{FF2B5EF4-FFF2-40B4-BE49-F238E27FC236}">
                <a16:creationId xmlns:a16="http://schemas.microsoft.com/office/drawing/2014/main" id="{FE089148-9385-410B-AB25-8CE7592031E9}"/>
              </a:ext>
            </a:extLst>
          </p:cNvPr>
          <p:cNvSpPr>
            <a:spLocks noChangeAspect="1" noEditPoints="1"/>
          </p:cNvSpPr>
          <p:nvPr/>
        </p:nvSpPr>
        <p:spPr bwMode="black">
          <a:xfrm>
            <a:off x="4330685" y="2160605"/>
            <a:ext cx="138360" cy="179846"/>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tx1">
              <a:lumMod val="75000"/>
              <a:lumOff val="25000"/>
            </a:schemeClr>
          </a:solidFill>
          <a:ln>
            <a:noFill/>
          </a:ln>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354"/>
            <a:endParaRPr lang="en-US" sz="1730">
              <a:solidFill>
                <a:srgbClr val="D83B01"/>
              </a:solidFill>
              <a:latin typeface="Segoe UI"/>
            </a:endParaRPr>
          </a:p>
        </p:txBody>
      </p:sp>
      <p:grpSp>
        <p:nvGrpSpPr>
          <p:cNvPr id="32" name="Group 31">
            <a:extLst>
              <a:ext uri="{FF2B5EF4-FFF2-40B4-BE49-F238E27FC236}">
                <a16:creationId xmlns:a16="http://schemas.microsoft.com/office/drawing/2014/main" id="{F4D453B5-922F-4C8B-9E04-F82A632B9C26}"/>
              </a:ext>
            </a:extLst>
          </p:cNvPr>
          <p:cNvGrpSpPr/>
          <p:nvPr/>
        </p:nvGrpSpPr>
        <p:grpSpPr>
          <a:xfrm>
            <a:off x="1952991" y="2155678"/>
            <a:ext cx="184773" cy="184773"/>
            <a:chOff x="11679011" y="5307417"/>
            <a:chExt cx="457200" cy="457200"/>
          </a:xfrm>
        </p:grpSpPr>
        <p:sp>
          <p:nvSpPr>
            <p:cNvPr id="41" name="Oval 40">
              <a:extLst>
                <a:ext uri="{FF2B5EF4-FFF2-40B4-BE49-F238E27FC236}">
                  <a16:creationId xmlns:a16="http://schemas.microsoft.com/office/drawing/2014/main" id="{B193A04B-69E7-4062-8C30-5A1850E6BF39}"/>
                </a:ext>
              </a:extLst>
            </p:cNvPr>
            <p:cNvSpPr/>
            <p:nvPr/>
          </p:nvSpPr>
          <p:spPr bwMode="auto">
            <a:xfrm>
              <a:off x="11679011" y="5307417"/>
              <a:ext cx="457200" cy="457200"/>
            </a:xfrm>
            <a:prstGeom prst="ellipse">
              <a:avLst/>
            </a:prstGeom>
            <a:noFill/>
            <a:ln w="12700">
              <a:solidFill>
                <a:schemeClr val="tx1">
                  <a:lumMod val="75000"/>
                  <a:lumOff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07D27FB0-D6B2-4AE3-8ED2-A5A0E28CEE29}"/>
                </a:ext>
              </a:extLst>
            </p:cNvPr>
            <p:cNvSpPr/>
            <p:nvPr/>
          </p:nvSpPr>
          <p:spPr bwMode="auto">
            <a:xfrm>
              <a:off x="11794036" y="5307417"/>
              <a:ext cx="228600" cy="457200"/>
            </a:xfrm>
            <a:prstGeom prst="ellipse">
              <a:avLst/>
            </a:prstGeom>
            <a:noFill/>
            <a:ln w="12700">
              <a:solidFill>
                <a:schemeClr val="tx1">
                  <a:lumMod val="75000"/>
                  <a:lumOff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Connector 42">
              <a:extLst>
                <a:ext uri="{FF2B5EF4-FFF2-40B4-BE49-F238E27FC236}">
                  <a16:creationId xmlns:a16="http://schemas.microsoft.com/office/drawing/2014/main" id="{59FEC52F-27D6-4A1C-9B71-BD8262147C7A}"/>
                </a:ext>
              </a:extLst>
            </p:cNvPr>
            <p:cNvCxnSpPr/>
            <p:nvPr/>
          </p:nvCxnSpPr>
          <p:spPr>
            <a:xfrm>
              <a:off x="11679011" y="5536017"/>
              <a:ext cx="457200" cy="0"/>
            </a:xfrm>
            <a:prstGeom prst="line">
              <a:avLst/>
            </a:prstGeom>
            <a:ln w="12700">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501623-15D1-43E3-B5C8-3356117A384F}"/>
                </a:ext>
              </a:extLst>
            </p:cNvPr>
            <p:cNvCxnSpPr>
              <a:cxnSpLocks/>
            </p:cNvCxnSpPr>
            <p:nvPr/>
          </p:nvCxnSpPr>
          <p:spPr>
            <a:xfrm>
              <a:off x="11706226" y="5648676"/>
              <a:ext cx="402770" cy="0"/>
            </a:xfrm>
            <a:prstGeom prst="line">
              <a:avLst/>
            </a:prstGeom>
            <a:ln w="12700">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261681-AB17-42BF-977C-7D06C62808CC}"/>
                </a:ext>
              </a:extLst>
            </p:cNvPr>
            <p:cNvCxnSpPr>
              <a:cxnSpLocks/>
            </p:cNvCxnSpPr>
            <p:nvPr/>
          </p:nvCxnSpPr>
          <p:spPr>
            <a:xfrm>
              <a:off x="11706226" y="5422168"/>
              <a:ext cx="402770" cy="0"/>
            </a:xfrm>
            <a:prstGeom prst="line">
              <a:avLst/>
            </a:prstGeom>
            <a:ln w="12700">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1EA0AF-51D4-482E-9F02-07B35C1EB916}"/>
                </a:ext>
              </a:extLst>
            </p:cNvPr>
            <p:cNvCxnSpPr>
              <a:cxnSpLocks/>
            </p:cNvCxnSpPr>
            <p:nvPr/>
          </p:nvCxnSpPr>
          <p:spPr>
            <a:xfrm flipV="1">
              <a:off x="11908336" y="5307417"/>
              <a:ext cx="0" cy="457200"/>
            </a:xfrm>
            <a:prstGeom prst="line">
              <a:avLst/>
            </a:prstGeom>
            <a:ln w="12700">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FFC66AC8-2ACE-4BA1-8846-BD62E5DE819C}"/>
              </a:ext>
            </a:extLst>
          </p:cNvPr>
          <p:cNvSpPr/>
          <p:nvPr/>
        </p:nvSpPr>
        <p:spPr>
          <a:xfrm>
            <a:off x="8685962" y="4658479"/>
            <a:ext cx="1357804" cy="421694"/>
          </a:xfrm>
          <a:prstGeom prst="rect">
            <a:avLst/>
          </a:prstGeom>
          <a:solidFill>
            <a:srgbClr val="44546A">
              <a:lumMod val="50000"/>
            </a:srgbClr>
          </a:solidFill>
          <a:ln w="19050" cap="flat" cmpd="sng" algn="ctr">
            <a:solidFill>
              <a:sysClr val="window" lastClr="FFFFFF"/>
            </a:solidFill>
            <a:prstDash val="solid"/>
            <a:miter lim="800000"/>
          </a:ln>
          <a:effectLst/>
        </p:spPr>
        <p:txBody>
          <a:bodyPr rtlCol="0" anchor="ctr"/>
          <a:lstStyle/>
          <a:p>
            <a:pPr algn="ctr" defTabSz="896386">
              <a:defRPr/>
            </a:pPr>
            <a:r>
              <a:rPr lang="en-US" sz="1400" kern="0" dirty="0">
                <a:solidFill>
                  <a:prstClr val="white"/>
                </a:solidFill>
                <a:latin typeface="Calibri" panose="020F0502020204030204"/>
                <a:cs typeface="Segoe UI Light" panose="020B0502040204020203" pitchFamily="34" charset="0"/>
              </a:rPr>
              <a:t>(Some) React Native</a:t>
            </a:r>
          </a:p>
        </p:txBody>
      </p:sp>
      <p:pic>
        <p:nvPicPr>
          <p:cNvPr id="48" name="Picture 2" descr="See the source image">
            <a:extLst>
              <a:ext uri="{FF2B5EF4-FFF2-40B4-BE49-F238E27FC236}">
                <a16:creationId xmlns:a16="http://schemas.microsoft.com/office/drawing/2014/main" id="{7B0B988D-32D0-4FAD-A253-08DC09992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535" y="2140341"/>
            <a:ext cx="183627" cy="21544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See the source image">
            <a:extLst>
              <a:ext uri="{FF2B5EF4-FFF2-40B4-BE49-F238E27FC236}">
                <a16:creationId xmlns:a16="http://schemas.microsoft.com/office/drawing/2014/main" id="{100FAEC3-5BD3-452E-AA63-1D8691A5F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8533" y="2156950"/>
            <a:ext cx="149099" cy="1828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See the source image">
            <a:extLst>
              <a:ext uri="{FF2B5EF4-FFF2-40B4-BE49-F238E27FC236}">
                <a16:creationId xmlns:a16="http://schemas.microsoft.com/office/drawing/2014/main" id="{F41D30FC-9970-4803-B3A3-B65EB58D9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311" y="2147452"/>
            <a:ext cx="149099" cy="1828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961053"/>
      </p:ext>
    </p:extLst>
  </p:cSld>
  <p:clrMapOvr>
    <a:masterClrMapping/>
  </p:clrMapOvr>
  <p:transition>
    <p:fade/>
  </p:transition>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8A7F-0E94-43E6-9E55-D995E1236616}"/>
              </a:ext>
            </a:extLst>
          </p:cNvPr>
          <p:cNvSpPr>
            <a:spLocks noGrp="1"/>
          </p:cNvSpPr>
          <p:nvPr>
            <p:ph type="title"/>
          </p:nvPr>
        </p:nvSpPr>
        <p:spPr/>
        <p:txBody>
          <a:bodyPr/>
          <a:lstStyle/>
          <a:p>
            <a:r>
              <a:rPr lang="en-US"/>
              <a:t>Teams services</a:t>
            </a:r>
          </a:p>
        </p:txBody>
      </p:sp>
      <p:sp>
        <p:nvSpPr>
          <p:cNvPr id="4" name="Content Placeholder 3">
            <a:extLst>
              <a:ext uri="{FF2B5EF4-FFF2-40B4-BE49-F238E27FC236}">
                <a16:creationId xmlns:a16="http://schemas.microsoft.com/office/drawing/2014/main" id="{16C96F1B-2FEE-4799-B862-548E75C7DD23}"/>
              </a:ext>
            </a:extLst>
          </p:cNvPr>
          <p:cNvSpPr>
            <a:spLocks noGrp="1"/>
          </p:cNvSpPr>
          <p:nvPr>
            <p:ph sz="quarter" idx="10"/>
          </p:nvPr>
        </p:nvSpPr>
        <p:spPr/>
        <p:txBody>
          <a:bodyPr/>
          <a:lstStyle/>
          <a:p>
            <a:endParaRPr lang="en-US" dirty="0"/>
          </a:p>
        </p:txBody>
      </p:sp>
      <p:sp>
        <p:nvSpPr>
          <p:cNvPr id="5" name="Rounded Rectangle 10">
            <a:extLst>
              <a:ext uri="{FF2B5EF4-FFF2-40B4-BE49-F238E27FC236}">
                <a16:creationId xmlns:a16="http://schemas.microsoft.com/office/drawing/2014/main" id="{89DC11BE-6B63-4CDC-ADBE-3F34BC3F98F2}"/>
              </a:ext>
            </a:extLst>
          </p:cNvPr>
          <p:cNvSpPr/>
          <p:nvPr/>
        </p:nvSpPr>
        <p:spPr bwMode="auto">
          <a:xfrm>
            <a:off x="448586" y="1187963"/>
            <a:ext cx="5150885" cy="5068823"/>
          </a:xfrm>
          <a:prstGeom prst="roundRect">
            <a:avLst>
              <a:gd name="adj" fmla="val 5276"/>
            </a:avLst>
          </a:prstGeom>
          <a:solidFill>
            <a:srgbClr val="464775"/>
          </a:solidFill>
          <a:ln w="19050" cap="flat" cmpd="sng" algn="ctr">
            <a:solidFill>
              <a:sysClr val="window" lastClr="FFFFFF"/>
            </a:solidFill>
            <a:prstDash val="solid"/>
            <a:miter lim="800000"/>
          </a:ln>
          <a:effectLst/>
        </p:spPr>
        <p:txBody>
          <a:bodyPr rtlCol="0" anchor="t"/>
          <a:lstStyle/>
          <a:p>
            <a:pPr algn="ctr" defTabSz="896386"/>
            <a:r>
              <a:rPr lang="en-US" sz="1730" kern="0">
                <a:solidFill>
                  <a:prstClr val="white"/>
                </a:solidFill>
                <a:latin typeface="Calibri" panose="020F0502020204030204"/>
                <a:cs typeface="Segoe UI Light" panose="020B0502040204020203" pitchFamily="34" charset="0"/>
              </a:rPr>
              <a:t>Teams Services</a:t>
            </a:r>
          </a:p>
        </p:txBody>
      </p:sp>
      <p:sp>
        <p:nvSpPr>
          <p:cNvPr id="18" name="TextBox 17">
            <a:extLst>
              <a:ext uri="{FF2B5EF4-FFF2-40B4-BE49-F238E27FC236}">
                <a16:creationId xmlns:a16="http://schemas.microsoft.com/office/drawing/2014/main" id="{157AB0C6-AC3E-455B-AF2A-C6891AFD8F2A}"/>
              </a:ext>
            </a:extLst>
          </p:cNvPr>
          <p:cNvSpPr txBox="1"/>
          <p:nvPr/>
        </p:nvSpPr>
        <p:spPr>
          <a:xfrm>
            <a:off x="6076660" y="1240401"/>
            <a:ext cx="5428584" cy="2872435"/>
          </a:xfrm>
          <a:prstGeom prst="rect">
            <a:avLst/>
          </a:prstGeom>
          <a:noFill/>
        </p:spPr>
        <p:txBody>
          <a:bodyPr wrap="square" lIns="179285" tIns="143428" rIns="179285" bIns="143428" rtlCol="0">
            <a:spAutoFit/>
          </a:bodyPr>
          <a:lstStyle/>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Often referred to as the “Middle Tier” although it is actually a collection of microservices</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More efficient / Less complex</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Scale flexibility</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Lower risk / deployment agility</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Optimize for evolutionary change</a:t>
            </a:r>
          </a:p>
        </p:txBody>
      </p:sp>
      <p:sp>
        <p:nvSpPr>
          <p:cNvPr id="8" name="Rectangle 7">
            <a:extLst>
              <a:ext uri="{FF2B5EF4-FFF2-40B4-BE49-F238E27FC236}">
                <a16:creationId xmlns:a16="http://schemas.microsoft.com/office/drawing/2014/main" id="{0343CF3B-52EC-48EF-B995-394E454850A9}"/>
              </a:ext>
            </a:extLst>
          </p:cNvPr>
          <p:cNvSpPr/>
          <p:nvPr/>
        </p:nvSpPr>
        <p:spPr>
          <a:xfrm>
            <a:off x="695429" y="1725812"/>
            <a:ext cx="4657197"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Front end servers</a:t>
            </a:r>
          </a:p>
        </p:txBody>
      </p:sp>
      <p:sp>
        <p:nvSpPr>
          <p:cNvPr id="19" name="Rectangle 18">
            <a:extLst>
              <a:ext uri="{FF2B5EF4-FFF2-40B4-BE49-F238E27FC236}">
                <a16:creationId xmlns:a16="http://schemas.microsoft.com/office/drawing/2014/main" id="{9DBD9CC8-8541-43EF-BEF0-42BD12AE968E}"/>
              </a:ext>
            </a:extLst>
          </p:cNvPr>
          <p:cNvSpPr/>
          <p:nvPr/>
        </p:nvSpPr>
        <p:spPr>
          <a:xfrm>
            <a:off x="714977" y="2250281"/>
            <a:ext cx="2241062" cy="1258766"/>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Identity</a:t>
            </a:r>
          </a:p>
        </p:txBody>
      </p:sp>
      <p:sp>
        <p:nvSpPr>
          <p:cNvPr id="9" name="Rectangle 8">
            <a:extLst>
              <a:ext uri="{FF2B5EF4-FFF2-40B4-BE49-F238E27FC236}">
                <a16:creationId xmlns:a16="http://schemas.microsoft.com/office/drawing/2014/main" id="{0352F689-40A7-4A83-909C-859E6216A0E3}"/>
              </a:ext>
            </a:extLst>
          </p:cNvPr>
          <p:cNvSpPr/>
          <p:nvPr/>
        </p:nvSpPr>
        <p:spPr>
          <a:xfrm>
            <a:off x="939083" y="2577383"/>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err="1">
                <a:solidFill>
                  <a:prstClr val="white"/>
                </a:solidFill>
                <a:latin typeface="Calibri" panose="020F0502020204030204"/>
                <a:cs typeface="Segoe UI Light" panose="020B0502040204020203" pitchFamily="34" charset="0"/>
              </a:rPr>
              <a:t>Auth</a:t>
            </a:r>
            <a:endParaRPr lang="en-US" kern="0">
              <a:solidFill>
                <a:prstClr val="white"/>
              </a:solidFill>
              <a:latin typeface="Calibri" panose="020F0502020204030204"/>
              <a:cs typeface="Segoe UI Light" panose="020B0502040204020203" pitchFamily="34" charset="0"/>
            </a:endParaRPr>
          </a:p>
        </p:txBody>
      </p:sp>
      <p:sp>
        <p:nvSpPr>
          <p:cNvPr id="17" name="Rectangle 16">
            <a:extLst>
              <a:ext uri="{FF2B5EF4-FFF2-40B4-BE49-F238E27FC236}">
                <a16:creationId xmlns:a16="http://schemas.microsoft.com/office/drawing/2014/main" id="{0BF21AC0-CE4D-4BF2-9C8C-35BD1B995813}"/>
              </a:ext>
            </a:extLst>
          </p:cNvPr>
          <p:cNvSpPr/>
          <p:nvPr/>
        </p:nvSpPr>
        <p:spPr>
          <a:xfrm>
            <a:off x="939083" y="2980261"/>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AAD sync</a:t>
            </a:r>
          </a:p>
        </p:txBody>
      </p:sp>
      <p:sp>
        <p:nvSpPr>
          <p:cNvPr id="20" name="Rectangle 19">
            <a:extLst>
              <a:ext uri="{FF2B5EF4-FFF2-40B4-BE49-F238E27FC236}">
                <a16:creationId xmlns:a16="http://schemas.microsoft.com/office/drawing/2014/main" id="{21E4CEE7-3520-4B99-9ADD-771829843CB2}"/>
              </a:ext>
            </a:extLst>
          </p:cNvPr>
          <p:cNvSpPr/>
          <p:nvPr/>
        </p:nvSpPr>
        <p:spPr>
          <a:xfrm>
            <a:off x="714977" y="3691019"/>
            <a:ext cx="2241062" cy="1258766"/>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Compliance</a:t>
            </a:r>
          </a:p>
        </p:txBody>
      </p:sp>
      <p:sp>
        <p:nvSpPr>
          <p:cNvPr id="11" name="Rectangle 10">
            <a:extLst>
              <a:ext uri="{FF2B5EF4-FFF2-40B4-BE49-F238E27FC236}">
                <a16:creationId xmlns:a16="http://schemas.microsoft.com/office/drawing/2014/main" id="{C936E07E-5D2C-4646-9E8A-64A99D87302D}"/>
              </a:ext>
            </a:extLst>
          </p:cNvPr>
          <p:cNvSpPr/>
          <p:nvPr/>
        </p:nvSpPr>
        <p:spPr>
          <a:xfrm>
            <a:off x="939083" y="4054960"/>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Audit</a:t>
            </a:r>
          </a:p>
        </p:txBody>
      </p:sp>
      <p:sp>
        <p:nvSpPr>
          <p:cNvPr id="13" name="Rectangle 12">
            <a:extLst>
              <a:ext uri="{FF2B5EF4-FFF2-40B4-BE49-F238E27FC236}">
                <a16:creationId xmlns:a16="http://schemas.microsoft.com/office/drawing/2014/main" id="{86B68FAD-B35E-4873-AC3D-6613885987F3}"/>
              </a:ext>
            </a:extLst>
          </p:cNvPr>
          <p:cNvSpPr/>
          <p:nvPr/>
        </p:nvSpPr>
        <p:spPr>
          <a:xfrm>
            <a:off x="939083" y="4502145"/>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Retention</a:t>
            </a:r>
          </a:p>
        </p:txBody>
      </p:sp>
      <p:sp>
        <p:nvSpPr>
          <p:cNvPr id="21" name="Rectangle 20">
            <a:extLst>
              <a:ext uri="{FF2B5EF4-FFF2-40B4-BE49-F238E27FC236}">
                <a16:creationId xmlns:a16="http://schemas.microsoft.com/office/drawing/2014/main" id="{78F2D29D-E7EB-46AE-9C5E-85ADB67BB96F}"/>
              </a:ext>
            </a:extLst>
          </p:cNvPr>
          <p:cNvSpPr/>
          <p:nvPr/>
        </p:nvSpPr>
        <p:spPr>
          <a:xfrm>
            <a:off x="3111564" y="3264683"/>
            <a:ext cx="2241062" cy="1684986"/>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Extensibility</a:t>
            </a:r>
          </a:p>
        </p:txBody>
      </p:sp>
      <p:sp>
        <p:nvSpPr>
          <p:cNvPr id="24" name="Rectangle 23">
            <a:extLst>
              <a:ext uri="{FF2B5EF4-FFF2-40B4-BE49-F238E27FC236}">
                <a16:creationId xmlns:a16="http://schemas.microsoft.com/office/drawing/2014/main" id="{6969F320-7745-4053-A339-DD579B03F23F}"/>
              </a:ext>
            </a:extLst>
          </p:cNvPr>
          <p:cNvSpPr/>
          <p:nvPr/>
        </p:nvSpPr>
        <p:spPr>
          <a:xfrm>
            <a:off x="3335670" y="4064542"/>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Graph</a:t>
            </a:r>
          </a:p>
        </p:txBody>
      </p:sp>
      <p:sp>
        <p:nvSpPr>
          <p:cNvPr id="25" name="Rectangle 24">
            <a:extLst>
              <a:ext uri="{FF2B5EF4-FFF2-40B4-BE49-F238E27FC236}">
                <a16:creationId xmlns:a16="http://schemas.microsoft.com/office/drawing/2014/main" id="{408681AD-D485-4664-9975-DBF108B56203}"/>
              </a:ext>
            </a:extLst>
          </p:cNvPr>
          <p:cNvSpPr/>
          <p:nvPr/>
        </p:nvSpPr>
        <p:spPr>
          <a:xfrm>
            <a:off x="3335670" y="3617357"/>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Tabs</a:t>
            </a:r>
          </a:p>
        </p:txBody>
      </p:sp>
      <p:sp>
        <p:nvSpPr>
          <p:cNvPr id="26" name="Rectangle 25">
            <a:extLst>
              <a:ext uri="{FF2B5EF4-FFF2-40B4-BE49-F238E27FC236}">
                <a16:creationId xmlns:a16="http://schemas.microsoft.com/office/drawing/2014/main" id="{AC9577D4-4526-45CA-A294-E4E31EF87235}"/>
              </a:ext>
            </a:extLst>
          </p:cNvPr>
          <p:cNvSpPr/>
          <p:nvPr/>
        </p:nvSpPr>
        <p:spPr>
          <a:xfrm>
            <a:off x="3335670" y="4511728"/>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Bots</a:t>
            </a:r>
          </a:p>
        </p:txBody>
      </p:sp>
      <p:sp>
        <p:nvSpPr>
          <p:cNvPr id="27" name="Rectangle 26">
            <a:extLst>
              <a:ext uri="{FF2B5EF4-FFF2-40B4-BE49-F238E27FC236}">
                <a16:creationId xmlns:a16="http://schemas.microsoft.com/office/drawing/2014/main" id="{1C6E0906-3EA4-48DC-8FE9-0D15B7C80FA5}"/>
              </a:ext>
            </a:extLst>
          </p:cNvPr>
          <p:cNvSpPr/>
          <p:nvPr/>
        </p:nvSpPr>
        <p:spPr>
          <a:xfrm>
            <a:off x="3111564" y="5044717"/>
            <a:ext cx="2241062" cy="907361"/>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Config</a:t>
            </a:r>
          </a:p>
        </p:txBody>
      </p:sp>
      <p:sp>
        <p:nvSpPr>
          <p:cNvPr id="10" name="Rectangle 9">
            <a:extLst>
              <a:ext uri="{FF2B5EF4-FFF2-40B4-BE49-F238E27FC236}">
                <a16:creationId xmlns:a16="http://schemas.microsoft.com/office/drawing/2014/main" id="{C5783FE0-6905-4F8F-8B39-6E63897A7F6A}"/>
              </a:ext>
            </a:extLst>
          </p:cNvPr>
          <p:cNvSpPr/>
          <p:nvPr/>
        </p:nvSpPr>
        <p:spPr>
          <a:xfrm>
            <a:off x="3335670" y="5452786"/>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Settings store</a:t>
            </a:r>
          </a:p>
        </p:txBody>
      </p:sp>
      <p:sp>
        <p:nvSpPr>
          <p:cNvPr id="28" name="Rectangle 27">
            <a:extLst>
              <a:ext uri="{FF2B5EF4-FFF2-40B4-BE49-F238E27FC236}">
                <a16:creationId xmlns:a16="http://schemas.microsoft.com/office/drawing/2014/main" id="{2084259D-3D23-4A18-ADD3-A2CB1D7B3F93}"/>
              </a:ext>
            </a:extLst>
          </p:cNvPr>
          <p:cNvSpPr/>
          <p:nvPr/>
        </p:nvSpPr>
        <p:spPr>
          <a:xfrm>
            <a:off x="714977" y="5067173"/>
            <a:ext cx="2241062" cy="907361"/>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Notifications</a:t>
            </a:r>
          </a:p>
        </p:txBody>
      </p:sp>
      <p:sp>
        <p:nvSpPr>
          <p:cNvPr id="14" name="Rectangle 13">
            <a:extLst>
              <a:ext uri="{FF2B5EF4-FFF2-40B4-BE49-F238E27FC236}">
                <a16:creationId xmlns:a16="http://schemas.microsoft.com/office/drawing/2014/main" id="{7D089E17-E2D0-4261-BD9C-57DEB82D4BEF}"/>
              </a:ext>
            </a:extLst>
          </p:cNvPr>
          <p:cNvSpPr/>
          <p:nvPr/>
        </p:nvSpPr>
        <p:spPr>
          <a:xfrm>
            <a:off x="939083" y="5452787"/>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Email</a:t>
            </a:r>
          </a:p>
        </p:txBody>
      </p:sp>
      <p:sp>
        <p:nvSpPr>
          <p:cNvPr id="22" name="Rectangle 21">
            <a:extLst>
              <a:ext uri="{FF2B5EF4-FFF2-40B4-BE49-F238E27FC236}">
                <a16:creationId xmlns:a16="http://schemas.microsoft.com/office/drawing/2014/main" id="{10C2B498-5C4D-4619-8F8A-1B0341F68DC3}"/>
              </a:ext>
            </a:extLst>
          </p:cNvPr>
          <p:cNvSpPr/>
          <p:nvPr/>
        </p:nvSpPr>
        <p:spPr>
          <a:xfrm>
            <a:off x="3111564" y="2256151"/>
            <a:ext cx="2241062" cy="907361"/>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Team </a:t>
            </a:r>
            <a:r>
              <a:rPr lang="en-US" sz="1730" kern="0" err="1">
                <a:solidFill>
                  <a:schemeClr val="bg1"/>
                </a:solidFill>
                <a:latin typeface="Calibri" panose="020F0502020204030204"/>
                <a:cs typeface="Segoe UI Light" panose="020B0502040204020203" pitchFamily="34" charset="0"/>
              </a:rPr>
              <a:t>Mgmt</a:t>
            </a:r>
            <a:endParaRPr lang="en-US" sz="1730" kern="0">
              <a:solidFill>
                <a:schemeClr val="bg1"/>
              </a:solidFill>
              <a:latin typeface="Calibri" panose="020F0502020204030204"/>
              <a:cs typeface="Segoe UI Light" panose="020B0502040204020203" pitchFamily="34" charset="0"/>
            </a:endParaRPr>
          </a:p>
        </p:txBody>
      </p:sp>
      <p:sp>
        <p:nvSpPr>
          <p:cNvPr id="23" name="Rectangle 22">
            <a:extLst>
              <a:ext uri="{FF2B5EF4-FFF2-40B4-BE49-F238E27FC236}">
                <a16:creationId xmlns:a16="http://schemas.microsoft.com/office/drawing/2014/main" id="{F5F8B49C-FAA6-47BC-9A59-2EA5412398BC}"/>
              </a:ext>
            </a:extLst>
          </p:cNvPr>
          <p:cNvSpPr/>
          <p:nvPr/>
        </p:nvSpPr>
        <p:spPr>
          <a:xfrm>
            <a:off x="3335670" y="2623643"/>
            <a:ext cx="1792850" cy="361688"/>
          </a:xfrm>
          <a:prstGeom prst="rect">
            <a:avLst/>
          </a:prstGeom>
          <a:solidFill>
            <a:srgbClr val="6C6DA8"/>
          </a:solidFill>
          <a:ln w="19050" cap="flat" cmpd="sng" algn="ctr">
            <a:solidFill>
              <a:sysClr val="window" lastClr="FFFFFF"/>
            </a:solidFill>
            <a:prstDash val="solid"/>
            <a:miter lim="800000"/>
          </a:ln>
          <a:effectLst/>
        </p:spPr>
        <p:txBody>
          <a:bodyPr rtlCol="0" anchor="ctr"/>
          <a:lstStyle/>
          <a:p>
            <a:pPr algn="ctr" defTabSz="896386">
              <a:defRPr/>
            </a:pPr>
            <a:r>
              <a:rPr lang="en-US" kern="0">
                <a:solidFill>
                  <a:prstClr val="white"/>
                </a:solidFill>
                <a:latin typeface="Calibri" panose="020F0502020204030204"/>
                <a:cs typeface="Segoe UI Light" panose="020B0502040204020203" pitchFamily="34" charset="0"/>
              </a:rPr>
              <a:t>Admin</a:t>
            </a:r>
          </a:p>
        </p:txBody>
      </p:sp>
    </p:spTree>
    <p:custDataLst>
      <p:tags r:id="rId1"/>
    </p:custDataLst>
    <p:extLst>
      <p:ext uri="{BB962C8B-B14F-4D97-AF65-F5344CB8AC3E}">
        <p14:creationId xmlns:p14="http://schemas.microsoft.com/office/powerpoint/2010/main" val="437362419"/>
      </p:ext>
    </p:extLst>
  </p:cSld>
  <p:clrMapOvr>
    <a:masterClrMapping/>
  </p:clrMapOvr>
  <p:transition>
    <p:fade/>
  </p:transition>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5A3AAAB-FD54-4B67-9B83-BF174F846B6E}"/>
              </a:ext>
            </a:extLst>
          </p:cNvPr>
          <p:cNvSpPr/>
          <p:nvPr/>
        </p:nvSpPr>
        <p:spPr bwMode="auto">
          <a:xfrm>
            <a:off x="448585" y="1187963"/>
            <a:ext cx="6812754" cy="5378490"/>
          </a:xfrm>
          <a:prstGeom prst="roundRect">
            <a:avLst>
              <a:gd name="adj" fmla="val 4516"/>
            </a:avLst>
          </a:prstGeom>
          <a:solidFill>
            <a:srgbClr val="ED7D31"/>
          </a:solidFill>
          <a:ln w="190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Intelligent Communications Cloud (formerly Skype) Services</a:t>
            </a:r>
          </a:p>
        </p:txBody>
      </p:sp>
      <p:sp>
        <p:nvSpPr>
          <p:cNvPr id="2" name="Title 1">
            <a:extLst>
              <a:ext uri="{FF2B5EF4-FFF2-40B4-BE49-F238E27FC236}">
                <a16:creationId xmlns:a16="http://schemas.microsoft.com/office/drawing/2014/main" id="{E76B8A7F-0E94-43E6-9E55-D995E1236616}"/>
              </a:ext>
            </a:extLst>
          </p:cNvPr>
          <p:cNvSpPr>
            <a:spLocks noGrp="1"/>
          </p:cNvSpPr>
          <p:nvPr>
            <p:ph type="title"/>
          </p:nvPr>
        </p:nvSpPr>
        <p:spPr/>
        <p:txBody>
          <a:bodyPr/>
          <a:lstStyle/>
          <a:p>
            <a:r>
              <a:rPr lang="en-US"/>
              <a:t>Intelligent Communications Cloud</a:t>
            </a:r>
          </a:p>
        </p:txBody>
      </p:sp>
      <p:sp>
        <p:nvSpPr>
          <p:cNvPr id="28" name="TextBox 27">
            <a:extLst>
              <a:ext uri="{FF2B5EF4-FFF2-40B4-BE49-F238E27FC236}">
                <a16:creationId xmlns:a16="http://schemas.microsoft.com/office/drawing/2014/main" id="{87DAFBAE-77FC-4BF1-9212-68E626962520}"/>
              </a:ext>
            </a:extLst>
          </p:cNvPr>
          <p:cNvSpPr txBox="1"/>
          <p:nvPr/>
        </p:nvSpPr>
        <p:spPr>
          <a:xfrm>
            <a:off x="7493083" y="1187962"/>
            <a:ext cx="4551748" cy="4175893"/>
          </a:xfrm>
          <a:prstGeom prst="rect">
            <a:avLst/>
          </a:prstGeom>
          <a:noFill/>
        </p:spPr>
        <p:txBody>
          <a:bodyPr wrap="square" lIns="179285" tIns="143428" rIns="179285" bIns="143428" rtlCol="0">
            <a:spAutoFit/>
          </a:bodyPr>
          <a:lstStyle/>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Leverage the next generation compliant skype services for messaging and VOIP calling</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PSTN calling and conferencing leverages the Skype for Business Online stack</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Presence to leverage the new unified presence services</a:t>
            </a: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p:txBody>
      </p:sp>
      <p:sp>
        <p:nvSpPr>
          <p:cNvPr id="30" name="Rectangle 29">
            <a:extLst>
              <a:ext uri="{FF2B5EF4-FFF2-40B4-BE49-F238E27FC236}">
                <a16:creationId xmlns:a16="http://schemas.microsoft.com/office/drawing/2014/main" id="{A44ADC96-DE82-4EA3-8ACD-38C6F62239AE}"/>
              </a:ext>
            </a:extLst>
          </p:cNvPr>
          <p:cNvSpPr/>
          <p:nvPr/>
        </p:nvSpPr>
        <p:spPr>
          <a:xfrm>
            <a:off x="2992016" y="1657254"/>
            <a:ext cx="4049070" cy="3295651"/>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Calling /Meeting</a:t>
            </a:r>
          </a:p>
        </p:txBody>
      </p:sp>
      <p:sp>
        <p:nvSpPr>
          <p:cNvPr id="9" name="Rectangle 8">
            <a:extLst>
              <a:ext uri="{FF2B5EF4-FFF2-40B4-BE49-F238E27FC236}">
                <a16:creationId xmlns:a16="http://schemas.microsoft.com/office/drawing/2014/main" id="{D77D0C74-838D-4E3E-BB51-A24888CB48A0}"/>
              </a:ext>
            </a:extLst>
          </p:cNvPr>
          <p:cNvSpPr/>
          <p:nvPr/>
        </p:nvSpPr>
        <p:spPr>
          <a:xfrm>
            <a:off x="5110031" y="3321300"/>
            <a:ext cx="1792850" cy="562751"/>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Meeting scheduler</a:t>
            </a:r>
          </a:p>
        </p:txBody>
      </p:sp>
      <p:sp>
        <p:nvSpPr>
          <p:cNvPr id="16" name="Rectangle 15">
            <a:extLst>
              <a:ext uri="{FF2B5EF4-FFF2-40B4-BE49-F238E27FC236}">
                <a16:creationId xmlns:a16="http://schemas.microsoft.com/office/drawing/2014/main" id="{0EDCA7AB-DD63-4F1F-BC09-5C2B83106678}"/>
              </a:ext>
            </a:extLst>
          </p:cNvPr>
          <p:cNvSpPr/>
          <p:nvPr/>
        </p:nvSpPr>
        <p:spPr>
          <a:xfrm>
            <a:off x="3137742" y="2033395"/>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Calling service</a:t>
            </a:r>
          </a:p>
        </p:txBody>
      </p:sp>
      <p:sp>
        <p:nvSpPr>
          <p:cNvPr id="17" name="Rectangle 16">
            <a:extLst>
              <a:ext uri="{FF2B5EF4-FFF2-40B4-BE49-F238E27FC236}">
                <a16:creationId xmlns:a16="http://schemas.microsoft.com/office/drawing/2014/main" id="{610C9999-0BC1-4EEF-B20D-A0B8CCD1B13A}"/>
              </a:ext>
            </a:extLst>
          </p:cNvPr>
          <p:cNvSpPr/>
          <p:nvPr/>
        </p:nvSpPr>
        <p:spPr>
          <a:xfrm>
            <a:off x="3137742" y="2462696"/>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Transport relays</a:t>
            </a:r>
          </a:p>
        </p:txBody>
      </p:sp>
      <p:sp>
        <p:nvSpPr>
          <p:cNvPr id="18" name="Rectangle 17">
            <a:extLst>
              <a:ext uri="{FF2B5EF4-FFF2-40B4-BE49-F238E27FC236}">
                <a16:creationId xmlns:a16="http://schemas.microsoft.com/office/drawing/2014/main" id="{890C93D3-6995-49EA-9CCB-E4E21EEEF37E}"/>
              </a:ext>
            </a:extLst>
          </p:cNvPr>
          <p:cNvSpPr/>
          <p:nvPr/>
        </p:nvSpPr>
        <p:spPr>
          <a:xfrm>
            <a:off x="3137742" y="3321300"/>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Media controller</a:t>
            </a:r>
          </a:p>
        </p:txBody>
      </p:sp>
      <p:sp>
        <p:nvSpPr>
          <p:cNvPr id="19" name="Rectangle 18">
            <a:extLst>
              <a:ext uri="{FF2B5EF4-FFF2-40B4-BE49-F238E27FC236}">
                <a16:creationId xmlns:a16="http://schemas.microsoft.com/office/drawing/2014/main" id="{01851020-FCAF-4DA6-9EFB-A223D9E9FC8C}"/>
              </a:ext>
            </a:extLst>
          </p:cNvPr>
          <p:cNvSpPr/>
          <p:nvPr/>
        </p:nvSpPr>
        <p:spPr>
          <a:xfrm>
            <a:off x="3137742" y="3750601"/>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sz="1730" kern="0">
                <a:latin typeface="Calibri" panose="020F0502020204030204"/>
                <a:cs typeface="Segoe UI Light" panose="020B0502040204020203" pitchFamily="34" charset="0"/>
              </a:rPr>
              <a:t>Registrar</a:t>
            </a:r>
            <a:endParaRPr lang="en-US" kern="0">
              <a:latin typeface="Calibri" panose="020F0502020204030204"/>
              <a:cs typeface="Segoe UI Light" panose="020B0502040204020203" pitchFamily="34" charset="0"/>
            </a:endParaRPr>
          </a:p>
        </p:txBody>
      </p:sp>
      <p:sp>
        <p:nvSpPr>
          <p:cNvPr id="21" name="Rectangle 20">
            <a:extLst>
              <a:ext uri="{FF2B5EF4-FFF2-40B4-BE49-F238E27FC236}">
                <a16:creationId xmlns:a16="http://schemas.microsoft.com/office/drawing/2014/main" id="{023A8F27-FC13-46EA-A279-66FF04073415}"/>
              </a:ext>
            </a:extLst>
          </p:cNvPr>
          <p:cNvSpPr/>
          <p:nvPr/>
        </p:nvSpPr>
        <p:spPr>
          <a:xfrm>
            <a:off x="5110031" y="2033395"/>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sz="1730" kern="0">
                <a:latin typeface="Calibri" panose="020F0502020204030204"/>
                <a:cs typeface="Segoe UI Light" panose="020B0502040204020203" pitchFamily="34" charset="0"/>
              </a:rPr>
              <a:t>Call recording</a:t>
            </a:r>
          </a:p>
        </p:txBody>
      </p:sp>
      <p:sp>
        <p:nvSpPr>
          <p:cNvPr id="22" name="Rectangle 21">
            <a:extLst>
              <a:ext uri="{FF2B5EF4-FFF2-40B4-BE49-F238E27FC236}">
                <a16:creationId xmlns:a16="http://schemas.microsoft.com/office/drawing/2014/main" id="{7487185A-CE4E-4120-91A4-22C1E7CA5294}"/>
              </a:ext>
            </a:extLst>
          </p:cNvPr>
          <p:cNvSpPr/>
          <p:nvPr/>
        </p:nvSpPr>
        <p:spPr>
          <a:xfrm>
            <a:off x="5110031" y="2462696"/>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Voicemail</a:t>
            </a:r>
          </a:p>
        </p:txBody>
      </p:sp>
      <p:sp>
        <p:nvSpPr>
          <p:cNvPr id="24" name="Rectangle 23">
            <a:extLst>
              <a:ext uri="{FF2B5EF4-FFF2-40B4-BE49-F238E27FC236}">
                <a16:creationId xmlns:a16="http://schemas.microsoft.com/office/drawing/2014/main" id="{9CBF33D6-A4BA-4F91-8402-A5009B93D19A}"/>
              </a:ext>
            </a:extLst>
          </p:cNvPr>
          <p:cNvSpPr/>
          <p:nvPr/>
        </p:nvSpPr>
        <p:spPr>
          <a:xfrm>
            <a:off x="5110031" y="2891998"/>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err="1">
                <a:latin typeface="Calibri" panose="020F0502020204030204"/>
                <a:cs typeface="Segoe UI Light" panose="020B0502040204020203" pitchFamily="34" charset="0"/>
              </a:rPr>
              <a:t>Trouter</a:t>
            </a:r>
            <a:endParaRPr lang="en-US" kern="0">
              <a:latin typeface="Calibri" panose="020F0502020204030204"/>
              <a:cs typeface="Segoe UI Light" panose="020B0502040204020203" pitchFamily="34" charset="0"/>
            </a:endParaRPr>
          </a:p>
        </p:txBody>
      </p:sp>
      <p:sp>
        <p:nvSpPr>
          <p:cNvPr id="25" name="Rectangle 24">
            <a:extLst>
              <a:ext uri="{FF2B5EF4-FFF2-40B4-BE49-F238E27FC236}">
                <a16:creationId xmlns:a16="http://schemas.microsoft.com/office/drawing/2014/main" id="{E2D60C56-670B-4DDC-92A0-4B1933357940}"/>
              </a:ext>
            </a:extLst>
          </p:cNvPr>
          <p:cNvSpPr/>
          <p:nvPr/>
        </p:nvSpPr>
        <p:spPr>
          <a:xfrm>
            <a:off x="3137742" y="2891998"/>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sz="1730" kern="0">
                <a:latin typeface="Calibri" panose="020F0502020204030204"/>
                <a:cs typeface="Segoe UI Light" panose="020B0502040204020203" pitchFamily="34" charset="0"/>
              </a:rPr>
              <a:t>Media processor</a:t>
            </a:r>
            <a:endParaRPr lang="en-US" kern="0">
              <a:latin typeface="Calibri" panose="020F0502020204030204"/>
              <a:cs typeface="Segoe UI Light" panose="020B0502040204020203" pitchFamily="34" charset="0"/>
            </a:endParaRPr>
          </a:p>
        </p:txBody>
      </p:sp>
      <p:sp>
        <p:nvSpPr>
          <p:cNvPr id="26" name="Rectangle 25">
            <a:extLst>
              <a:ext uri="{FF2B5EF4-FFF2-40B4-BE49-F238E27FC236}">
                <a16:creationId xmlns:a16="http://schemas.microsoft.com/office/drawing/2014/main" id="{CC565355-B1C8-4ED3-B42A-2383FA9A5649}"/>
              </a:ext>
            </a:extLst>
          </p:cNvPr>
          <p:cNvSpPr/>
          <p:nvPr/>
        </p:nvSpPr>
        <p:spPr>
          <a:xfrm>
            <a:off x="668839" y="1657254"/>
            <a:ext cx="2241062" cy="3295651"/>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Messaging</a:t>
            </a:r>
          </a:p>
        </p:txBody>
      </p:sp>
      <p:sp>
        <p:nvSpPr>
          <p:cNvPr id="5" name="Rectangle 4">
            <a:extLst>
              <a:ext uri="{FF2B5EF4-FFF2-40B4-BE49-F238E27FC236}">
                <a16:creationId xmlns:a16="http://schemas.microsoft.com/office/drawing/2014/main" id="{E44E5B6E-177C-433B-B859-CADC4A6FC74C}"/>
              </a:ext>
            </a:extLst>
          </p:cNvPr>
          <p:cNvSpPr/>
          <p:nvPr/>
        </p:nvSpPr>
        <p:spPr>
          <a:xfrm>
            <a:off x="892945" y="2033395"/>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Chat</a:t>
            </a:r>
          </a:p>
        </p:txBody>
      </p:sp>
      <p:sp>
        <p:nvSpPr>
          <p:cNvPr id="7" name="Rectangle 6">
            <a:extLst>
              <a:ext uri="{FF2B5EF4-FFF2-40B4-BE49-F238E27FC236}">
                <a16:creationId xmlns:a16="http://schemas.microsoft.com/office/drawing/2014/main" id="{36F3CE83-2EAD-40C8-B842-70D1A2A9A68A}"/>
              </a:ext>
            </a:extLst>
          </p:cNvPr>
          <p:cNvSpPr/>
          <p:nvPr/>
        </p:nvSpPr>
        <p:spPr>
          <a:xfrm>
            <a:off x="892945" y="2462696"/>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Media</a:t>
            </a:r>
          </a:p>
        </p:txBody>
      </p:sp>
      <p:sp>
        <p:nvSpPr>
          <p:cNvPr id="15" name="Rectangle 14">
            <a:extLst>
              <a:ext uri="{FF2B5EF4-FFF2-40B4-BE49-F238E27FC236}">
                <a16:creationId xmlns:a16="http://schemas.microsoft.com/office/drawing/2014/main" id="{E6AD6229-1A7F-4B5D-BD7E-140F22C55F3D}"/>
              </a:ext>
            </a:extLst>
          </p:cNvPr>
          <p:cNvSpPr/>
          <p:nvPr/>
        </p:nvSpPr>
        <p:spPr>
          <a:xfrm>
            <a:off x="892945" y="2891998"/>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sz="1730" kern="0">
                <a:latin typeface="Calibri" panose="020F0502020204030204"/>
                <a:cs typeface="Segoe UI Light" panose="020B0502040204020203" pitchFamily="34" charset="0"/>
              </a:rPr>
              <a:t>Search</a:t>
            </a:r>
            <a:endParaRPr lang="en-US" kern="0">
              <a:latin typeface="Calibri" panose="020F0502020204030204"/>
              <a:cs typeface="Segoe UI Light" panose="020B0502040204020203" pitchFamily="34" charset="0"/>
            </a:endParaRPr>
          </a:p>
        </p:txBody>
      </p:sp>
      <p:sp>
        <p:nvSpPr>
          <p:cNvPr id="10" name="Rectangle 9">
            <a:extLst>
              <a:ext uri="{FF2B5EF4-FFF2-40B4-BE49-F238E27FC236}">
                <a16:creationId xmlns:a16="http://schemas.microsoft.com/office/drawing/2014/main" id="{FB64E116-6569-48CC-AD6A-FDE6ADE89905}"/>
              </a:ext>
            </a:extLst>
          </p:cNvPr>
          <p:cNvSpPr/>
          <p:nvPr/>
        </p:nvSpPr>
        <p:spPr>
          <a:xfrm>
            <a:off x="892945" y="4191354"/>
            <a:ext cx="1792850" cy="577255"/>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Personal Expression</a:t>
            </a:r>
          </a:p>
        </p:txBody>
      </p:sp>
      <p:sp>
        <p:nvSpPr>
          <p:cNvPr id="13" name="Rectangle 12">
            <a:extLst>
              <a:ext uri="{FF2B5EF4-FFF2-40B4-BE49-F238E27FC236}">
                <a16:creationId xmlns:a16="http://schemas.microsoft.com/office/drawing/2014/main" id="{CB56584A-DBF0-4C86-AC5F-A9F6F225F354}"/>
              </a:ext>
            </a:extLst>
          </p:cNvPr>
          <p:cNvSpPr/>
          <p:nvPr/>
        </p:nvSpPr>
        <p:spPr>
          <a:xfrm>
            <a:off x="892945" y="3750601"/>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Notification Hub</a:t>
            </a:r>
          </a:p>
        </p:txBody>
      </p:sp>
      <p:sp>
        <p:nvSpPr>
          <p:cNvPr id="14" name="Rectangle 13">
            <a:extLst>
              <a:ext uri="{FF2B5EF4-FFF2-40B4-BE49-F238E27FC236}">
                <a16:creationId xmlns:a16="http://schemas.microsoft.com/office/drawing/2014/main" id="{B482CF94-BB3E-47FC-B645-1B68FD5B6974}"/>
              </a:ext>
            </a:extLst>
          </p:cNvPr>
          <p:cNvSpPr/>
          <p:nvPr/>
        </p:nvSpPr>
        <p:spPr>
          <a:xfrm>
            <a:off x="892945" y="3321300"/>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URL</a:t>
            </a:r>
            <a:r>
              <a:rPr lang="en-US" kern="0">
                <a:solidFill>
                  <a:prstClr val="white"/>
                </a:solidFill>
                <a:latin typeface="Calibri" panose="020F0502020204030204"/>
                <a:cs typeface="Segoe UI Light" panose="020B0502040204020203" pitchFamily="34" charset="0"/>
              </a:rPr>
              <a:t> </a:t>
            </a:r>
            <a:r>
              <a:rPr lang="en-US" kern="0">
                <a:latin typeface="Calibri" panose="020F0502020204030204"/>
                <a:cs typeface="Segoe UI Light" panose="020B0502040204020203" pitchFamily="34" charset="0"/>
              </a:rPr>
              <a:t>preview</a:t>
            </a:r>
          </a:p>
        </p:txBody>
      </p:sp>
      <p:sp>
        <p:nvSpPr>
          <p:cNvPr id="29" name="Rectangle 28">
            <a:extLst>
              <a:ext uri="{FF2B5EF4-FFF2-40B4-BE49-F238E27FC236}">
                <a16:creationId xmlns:a16="http://schemas.microsoft.com/office/drawing/2014/main" id="{3617DB1D-84CC-4161-9536-78FA2B487BA0}"/>
              </a:ext>
            </a:extLst>
          </p:cNvPr>
          <p:cNvSpPr/>
          <p:nvPr/>
        </p:nvSpPr>
        <p:spPr>
          <a:xfrm>
            <a:off x="668839" y="5052191"/>
            <a:ext cx="2241062" cy="764192"/>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People</a:t>
            </a:r>
          </a:p>
        </p:txBody>
      </p:sp>
      <p:sp>
        <p:nvSpPr>
          <p:cNvPr id="27" name="Rectangle 26">
            <a:extLst>
              <a:ext uri="{FF2B5EF4-FFF2-40B4-BE49-F238E27FC236}">
                <a16:creationId xmlns:a16="http://schemas.microsoft.com/office/drawing/2014/main" id="{B6E79B83-D065-4BA6-8305-26E27807D103}"/>
              </a:ext>
            </a:extLst>
          </p:cNvPr>
          <p:cNvSpPr/>
          <p:nvPr/>
        </p:nvSpPr>
        <p:spPr>
          <a:xfrm>
            <a:off x="892945" y="5380394"/>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Presence</a:t>
            </a:r>
          </a:p>
        </p:txBody>
      </p:sp>
      <p:sp>
        <p:nvSpPr>
          <p:cNvPr id="31" name="Rectangle 30">
            <a:extLst>
              <a:ext uri="{FF2B5EF4-FFF2-40B4-BE49-F238E27FC236}">
                <a16:creationId xmlns:a16="http://schemas.microsoft.com/office/drawing/2014/main" id="{2F68D116-3939-40B8-A01E-05D8C1A63DB7}"/>
              </a:ext>
            </a:extLst>
          </p:cNvPr>
          <p:cNvSpPr/>
          <p:nvPr/>
        </p:nvSpPr>
        <p:spPr>
          <a:xfrm>
            <a:off x="2999363" y="5052191"/>
            <a:ext cx="1972462" cy="764192"/>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Config</a:t>
            </a:r>
          </a:p>
        </p:txBody>
      </p:sp>
      <p:sp>
        <p:nvSpPr>
          <p:cNvPr id="8" name="Rectangle 7">
            <a:extLst>
              <a:ext uri="{FF2B5EF4-FFF2-40B4-BE49-F238E27FC236}">
                <a16:creationId xmlns:a16="http://schemas.microsoft.com/office/drawing/2014/main" id="{74226B09-18F2-4DE7-8606-F6972AC1C25A}"/>
              </a:ext>
            </a:extLst>
          </p:cNvPr>
          <p:cNvSpPr/>
          <p:nvPr/>
        </p:nvSpPr>
        <p:spPr>
          <a:xfrm>
            <a:off x="3137743" y="5380394"/>
            <a:ext cx="1740545"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Experimentation</a:t>
            </a:r>
          </a:p>
        </p:txBody>
      </p:sp>
      <p:sp>
        <p:nvSpPr>
          <p:cNvPr id="33" name="Rectangle 32">
            <a:extLst>
              <a:ext uri="{FF2B5EF4-FFF2-40B4-BE49-F238E27FC236}">
                <a16:creationId xmlns:a16="http://schemas.microsoft.com/office/drawing/2014/main" id="{B5DA0709-12EF-4AA5-AA2D-95409D59CEC9}"/>
              </a:ext>
            </a:extLst>
          </p:cNvPr>
          <p:cNvSpPr/>
          <p:nvPr/>
        </p:nvSpPr>
        <p:spPr>
          <a:xfrm>
            <a:off x="5020395" y="5052190"/>
            <a:ext cx="2020692" cy="1381130"/>
          </a:xfrm>
          <a:prstGeom prst="rect">
            <a:avLst/>
          </a:prstGeom>
          <a:solidFill>
            <a:schemeClr val="tx1">
              <a:lumMod val="8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Identity</a:t>
            </a:r>
          </a:p>
        </p:txBody>
      </p:sp>
      <p:sp>
        <p:nvSpPr>
          <p:cNvPr id="11" name="Rectangle 10">
            <a:extLst>
              <a:ext uri="{FF2B5EF4-FFF2-40B4-BE49-F238E27FC236}">
                <a16:creationId xmlns:a16="http://schemas.microsoft.com/office/drawing/2014/main" id="{55855FEB-C571-460A-9E76-0B5B36136E40}"/>
              </a:ext>
            </a:extLst>
          </p:cNvPr>
          <p:cNvSpPr/>
          <p:nvPr/>
        </p:nvSpPr>
        <p:spPr>
          <a:xfrm>
            <a:off x="5110031" y="5380394"/>
            <a:ext cx="1792850" cy="358570"/>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sz="1730" kern="0">
                <a:latin typeface="Calibri" panose="020F0502020204030204"/>
                <a:cs typeface="Segoe UI Light" panose="020B0502040204020203" pitchFamily="34" charset="0"/>
              </a:rPr>
              <a:t>Skype Identity</a:t>
            </a:r>
            <a:endParaRPr lang="en-US" kern="0">
              <a:latin typeface="Calibri" panose="020F0502020204030204"/>
              <a:cs typeface="Segoe UI Light" panose="020B0502040204020203" pitchFamily="34" charset="0"/>
            </a:endParaRPr>
          </a:p>
        </p:txBody>
      </p:sp>
      <p:sp>
        <p:nvSpPr>
          <p:cNvPr id="12" name="Rectangle 11">
            <a:extLst>
              <a:ext uri="{FF2B5EF4-FFF2-40B4-BE49-F238E27FC236}">
                <a16:creationId xmlns:a16="http://schemas.microsoft.com/office/drawing/2014/main" id="{38C1790E-A5E0-4D8B-A358-67888C9F2B63}"/>
              </a:ext>
            </a:extLst>
          </p:cNvPr>
          <p:cNvSpPr/>
          <p:nvPr/>
        </p:nvSpPr>
        <p:spPr>
          <a:xfrm>
            <a:off x="5110031" y="5816059"/>
            <a:ext cx="1792850" cy="537849"/>
          </a:xfrm>
          <a:prstGeom prst="rect">
            <a:avLst/>
          </a:prstGeom>
          <a:solidFill>
            <a:schemeClr val="bg2"/>
          </a:solidFill>
          <a:ln w="19050" cap="flat" cmpd="sng" algn="ctr">
            <a:solidFill>
              <a:sysClr val="window" lastClr="FFFFFF"/>
            </a:solidFill>
            <a:prstDash val="solid"/>
            <a:miter lim="800000"/>
          </a:ln>
          <a:effectLst/>
        </p:spPr>
        <p:txBody>
          <a:bodyPr rtlCol="0" anchor="ctr"/>
          <a:lstStyle/>
          <a:p>
            <a:pPr algn="ctr" defTabSz="896386">
              <a:defRPr/>
            </a:pPr>
            <a:r>
              <a:rPr lang="en-US" kern="0">
                <a:latin typeface="Calibri" panose="020F0502020204030204"/>
                <a:cs typeface="Segoe UI Light" panose="020B0502040204020203" pitchFamily="34" charset="0"/>
              </a:rPr>
              <a:t>Permission service</a:t>
            </a:r>
          </a:p>
        </p:txBody>
      </p:sp>
    </p:spTree>
    <p:custDataLst>
      <p:tags r:id="rId1"/>
    </p:custDataLst>
    <p:extLst>
      <p:ext uri="{BB962C8B-B14F-4D97-AF65-F5344CB8AC3E}">
        <p14:creationId xmlns:p14="http://schemas.microsoft.com/office/powerpoint/2010/main" val="17307836"/>
      </p:ext>
    </p:extLst>
  </p:cSld>
  <p:clrMapOvr>
    <a:masterClrMapping/>
  </p:clrMapOvr>
  <p:transition>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
            <a:extLst>
              <a:ext uri="{FF2B5EF4-FFF2-40B4-BE49-F238E27FC236}">
                <a16:creationId xmlns:a16="http://schemas.microsoft.com/office/drawing/2014/main" id="{6D3AF138-A469-4881-8559-A23974A5DFBD}"/>
              </a:ext>
            </a:extLst>
          </p:cNvPr>
          <p:cNvSpPr/>
          <p:nvPr/>
        </p:nvSpPr>
        <p:spPr bwMode="auto">
          <a:xfrm>
            <a:off x="448585" y="5585452"/>
            <a:ext cx="5199207" cy="794356"/>
          </a:xfrm>
          <a:prstGeom prst="roundRect">
            <a:avLst>
              <a:gd name="adj" fmla="val 24122"/>
            </a:avLst>
          </a:prstGeom>
          <a:solidFill>
            <a:schemeClr val="bg1">
              <a:lumMod val="85000"/>
            </a:schemeClr>
          </a:solidFill>
          <a:ln w="19050" cap="flat" cmpd="sng" algn="ctr">
            <a:solidFill>
              <a:sysClr val="window" lastClr="FFFFFF"/>
            </a:solidFill>
            <a:prstDash val="solid"/>
            <a:miter lim="800000"/>
          </a:ln>
          <a:effectLst/>
        </p:spPr>
        <p:txBody>
          <a:bodyPr rtlCol="0" anchor="t"/>
          <a:lstStyle/>
          <a:p>
            <a:pPr algn="ctr" defTabSz="896386"/>
            <a:r>
              <a:rPr lang="en-US" sz="1730" kern="0">
                <a:latin typeface="Calibri" panose="020F0502020204030204"/>
                <a:cs typeface="Segoe UI Light" panose="020B0502040204020203" pitchFamily="34" charset="0"/>
              </a:rPr>
              <a:t>Data and analytics</a:t>
            </a:r>
          </a:p>
        </p:txBody>
      </p:sp>
      <p:sp>
        <p:nvSpPr>
          <p:cNvPr id="2" name="Title 1">
            <a:extLst>
              <a:ext uri="{FF2B5EF4-FFF2-40B4-BE49-F238E27FC236}">
                <a16:creationId xmlns:a16="http://schemas.microsoft.com/office/drawing/2014/main" id="{E76B8A7F-0E94-43E6-9E55-D995E1236616}"/>
              </a:ext>
            </a:extLst>
          </p:cNvPr>
          <p:cNvSpPr>
            <a:spLocks noGrp="1"/>
          </p:cNvSpPr>
          <p:nvPr>
            <p:ph type="title"/>
          </p:nvPr>
        </p:nvSpPr>
        <p:spPr/>
        <p:txBody>
          <a:bodyPr/>
          <a:lstStyle/>
          <a:p>
            <a:r>
              <a:rPr lang="en-US"/>
              <a:t>Teams and Office 365</a:t>
            </a:r>
          </a:p>
        </p:txBody>
      </p:sp>
      <p:sp>
        <p:nvSpPr>
          <p:cNvPr id="4" name="Rounded Rectangle 4">
            <a:extLst>
              <a:ext uri="{FF2B5EF4-FFF2-40B4-BE49-F238E27FC236}">
                <a16:creationId xmlns:a16="http://schemas.microsoft.com/office/drawing/2014/main" id="{5C5CB9C8-CE00-46DE-BCB6-2C8A52EA9971}"/>
              </a:ext>
            </a:extLst>
          </p:cNvPr>
          <p:cNvSpPr/>
          <p:nvPr/>
        </p:nvSpPr>
        <p:spPr bwMode="auto">
          <a:xfrm>
            <a:off x="448585" y="1187963"/>
            <a:ext cx="5199207" cy="4326757"/>
          </a:xfrm>
          <a:prstGeom prst="roundRect">
            <a:avLst>
              <a:gd name="adj" fmla="val 2886"/>
            </a:avLst>
          </a:prstGeom>
          <a:solidFill>
            <a:schemeClr val="bg1">
              <a:lumMod val="95000"/>
            </a:schemeClr>
          </a:solidFill>
          <a:ln w="19050" cap="flat" cmpd="sng" algn="ctr">
            <a:solidFill>
              <a:sysClr val="window" lastClr="FFFFFF"/>
            </a:solidFill>
            <a:prstDash val="solid"/>
            <a:miter lim="800000"/>
          </a:ln>
          <a:effectLst/>
        </p:spPr>
        <p:txBody>
          <a:bodyPr rtlCol="0" anchor="t"/>
          <a:lstStyle/>
          <a:p>
            <a:pPr algn="ctr" defTabSz="896386"/>
            <a:r>
              <a:rPr lang="en-US" sz="1730" kern="0">
                <a:latin typeface="Calibri" panose="020F0502020204030204"/>
                <a:cs typeface="Segoe UI Light" panose="020B0502040204020203" pitchFamily="34" charset="0"/>
              </a:rPr>
              <a:t>Office 365</a:t>
            </a:r>
          </a:p>
        </p:txBody>
      </p:sp>
      <p:sp>
        <p:nvSpPr>
          <p:cNvPr id="15" name="Rectangle 14">
            <a:extLst>
              <a:ext uri="{FF2B5EF4-FFF2-40B4-BE49-F238E27FC236}">
                <a16:creationId xmlns:a16="http://schemas.microsoft.com/office/drawing/2014/main" id="{05D944E0-AEE0-4866-9A24-CDD1472875FE}"/>
              </a:ext>
            </a:extLst>
          </p:cNvPr>
          <p:cNvSpPr/>
          <p:nvPr/>
        </p:nvSpPr>
        <p:spPr>
          <a:xfrm>
            <a:off x="1824885" y="5975196"/>
            <a:ext cx="2446605" cy="3186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Microsoft Power BI</a:t>
            </a:r>
          </a:p>
        </p:txBody>
      </p:sp>
      <p:sp>
        <p:nvSpPr>
          <p:cNvPr id="17" name="TextBox 16">
            <a:extLst>
              <a:ext uri="{FF2B5EF4-FFF2-40B4-BE49-F238E27FC236}">
                <a16:creationId xmlns:a16="http://schemas.microsoft.com/office/drawing/2014/main" id="{CF21554D-8D74-4CFD-8F99-955D12CDE4D5}"/>
              </a:ext>
            </a:extLst>
          </p:cNvPr>
          <p:cNvSpPr txBox="1"/>
          <p:nvPr/>
        </p:nvSpPr>
        <p:spPr>
          <a:xfrm>
            <a:off x="6248881" y="1347006"/>
            <a:ext cx="4753383" cy="6357373"/>
          </a:xfrm>
          <a:prstGeom prst="rect">
            <a:avLst/>
          </a:prstGeom>
          <a:noFill/>
        </p:spPr>
        <p:txBody>
          <a:bodyPr wrap="square" lIns="179285" tIns="143428" rIns="179285" bIns="143428" rtlCol="0">
            <a:spAutoFit/>
          </a:bodyPr>
          <a:lstStyle/>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Teams strives to realize the full benefits of O365 both as a platform and for end user capabilities</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A part of our vision is to be an App hub for Office 365 and bring together the best capabilities</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Teams does not aim to re-invent the wheel, instead leverages the features of other O365 workloads</a:t>
            </a: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a:p>
            <a:pPr>
              <a:lnSpc>
                <a:spcPct val="90000"/>
              </a:lnSpc>
              <a:spcAft>
                <a:spcPts val="588"/>
              </a:spcAft>
            </a:pPr>
            <a:endParaRPr lang="en-US" sz="2353">
              <a:gradFill>
                <a:gsLst>
                  <a:gs pos="2917">
                    <a:schemeClr val="tx1"/>
                  </a:gs>
                  <a:gs pos="30000">
                    <a:schemeClr val="tx1"/>
                  </a:gs>
                </a:gsLst>
                <a:lin ang="5400000" scaled="0"/>
              </a:gradFill>
            </a:endParaRP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p:txBody>
      </p:sp>
      <p:sp>
        <p:nvSpPr>
          <p:cNvPr id="18" name="Rectangle 17">
            <a:extLst>
              <a:ext uri="{FF2B5EF4-FFF2-40B4-BE49-F238E27FC236}">
                <a16:creationId xmlns:a16="http://schemas.microsoft.com/office/drawing/2014/main" id="{CFCA41B0-F37F-489C-AB9B-BB8B1A2CB93D}"/>
              </a:ext>
            </a:extLst>
          </p:cNvPr>
          <p:cNvSpPr/>
          <p:nvPr/>
        </p:nvSpPr>
        <p:spPr>
          <a:xfrm>
            <a:off x="741624" y="1675146"/>
            <a:ext cx="2241062" cy="3546685"/>
          </a:xfrm>
          <a:prstGeom prst="rect">
            <a:avLst/>
          </a:prstGeom>
          <a:solidFill>
            <a:schemeClr val="bg1">
              <a:lumMod val="7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Platform</a:t>
            </a:r>
          </a:p>
        </p:txBody>
      </p:sp>
      <p:sp>
        <p:nvSpPr>
          <p:cNvPr id="5" name="Rectangle 4">
            <a:extLst>
              <a:ext uri="{FF2B5EF4-FFF2-40B4-BE49-F238E27FC236}">
                <a16:creationId xmlns:a16="http://schemas.microsoft.com/office/drawing/2014/main" id="{B4EDAD5B-2B9B-413C-B4EA-EAB070BAEBF1}"/>
              </a:ext>
            </a:extLst>
          </p:cNvPr>
          <p:cNvSpPr/>
          <p:nvPr/>
        </p:nvSpPr>
        <p:spPr>
          <a:xfrm>
            <a:off x="986309" y="2077529"/>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Exchange</a:t>
            </a:r>
          </a:p>
        </p:txBody>
      </p:sp>
      <p:sp>
        <p:nvSpPr>
          <p:cNvPr id="7" name="Rectangle 6">
            <a:extLst>
              <a:ext uri="{FF2B5EF4-FFF2-40B4-BE49-F238E27FC236}">
                <a16:creationId xmlns:a16="http://schemas.microsoft.com/office/drawing/2014/main" id="{662EECB4-FAB9-4A6F-98B2-BBB56DD2E7F7}"/>
              </a:ext>
            </a:extLst>
          </p:cNvPr>
          <p:cNvSpPr/>
          <p:nvPr/>
        </p:nvSpPr>
        <p:spPr>
          <a:xfrm>
            <a:off x="986309" y="2506830"/>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Modern Groups</a:t>
            </a:r>
          </a:p>
        </p:txBody>
      </p:sp>
      <p:sp>
        <p:nvSpPr>
          <p:cNvPr id="8" name="Rectangle 7">
            <a:extLst>
              <a:ext uri="{FF2B5EF4-FFF2-40B4-BE49-F238E27FC236}">
                <a16:creationId xmlns:a16="http://schemas.microsoft.com/office/drawing/2014/main" id="{9302712A-21BB-4E5E-9E42-64102F6F256F}"/>
              </a:ext>
            </a:extLst>
          </p:cNvPr>
          <p:cNvSpPr/>
          <p:nvPr/>
        </p:nvSpPr>
        <p:spPr>
          <a:xfrm>
            <a:off x="989567" y="3807703"/>
            <a:ext cx="1792850" cy="51771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OneDrive for Business</a:t>
            </a:r>
          </a:p>
        </p:txBody>
      </p:sp>
      <p:sp>
        <p:nvSpPr>
          <p:cNvPr id="9" name="Rectangle 8">
            <a:extLst>
              <a:ext uri="{FF2B5EF4-FFF2-40B4-BE49-F238E27FC236}">
                <a16:creationId xmlns:a16="http://schemas.microsoft.com/office/drawing/2014/main" id="{2342284E-5840-4DCF-AE93-4F9E92420F96}"/>
              </a:ext>
            </a:extLst>
          </p:cNvPr>
          <p:cNvSpPr/>
          <p:nvPr/>
        </p:nvSpPr>
        <p:spPr>
          <a:xfrm>
            <a:off x="986309" y="2936132"/>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SharePoint</a:t>
            </a:r>
          </a:p>
        </p:txBody>
      </p:sp>
      <p:sp>
        <p:nvSpPr>
          <p:cNvPr id="10" name="Rectangle 9">
            <a:extLst>
              <a:ext uri="{FF2B5EF4-FFF2-40B4-BE49-F238E27FC236}">
                <a16:creationId xmlns:a16="http://schemas.microsoft.com/office/drawing/2014/main" id="{9EE73DE3-6D80-4D0E-A082-74500253C31F}"/>
              </a:ext>
            </a:extLst>
          </p:cNvPr>
          <p:cNvSpPr/>
          <p:nvPr/>
        </p:nvSpPr>
        <p:spPr>
          <a:xfrm>
            <a:off x="986309" y="4420125"/>
            <a:ext cx="1792850" cy="517712"/>
          </a:xfrm>
          <a:prstGeom prst="rect">
            <a:avLst/>
          </a:prstGeom>
          <a:solidFill>
            <a:srgbClr val="274B47"/>
          </a:solidFill>
          <a:ln>
            <a:solidFill>
              <a:srgbClr val="274B4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Information Protection</a:t>
            </a:r>
          </a:p>
        </p:txBody>
      </p:sp>
      <p:sp>
        <p:nvSpPr>
          <p:cNvPr id="20" name="Rectangle 19">
            <a:extLst>
              <a:ext uri="{FF2B5EF4-FFF2-40B4-BE49-F238E27FC236}">
                <a16:creationId xmlns:a16="http://schemas.microsoft.com/office/drawing/2014/main" id="{2CEDC69F-502E-4362-85C3-666B4442F3DA}"/>
              </a:ext>
            </a:extLst>
          </p:cNvPr>
          <p:cNvSpPr/>
          <p:nvPr/>
        </p:nvSpPr>
        <p:spPr>
          <a:xfrm>
            <a:off x="3113692" y="1675146"/>
            <a:ext cx="2241062" cy="3546684"/>
          </a:xfrm>
          <a:prstGeom prst="rect">
            <a:avLst/>
          </a:prstGeom>
          <a:solidFill>
            <a:schemeClr val="bg1">
              <a:lumMod val="75000"/>
            </a:schemeClr>
          </a:solidFill>
          <a:ln w="6350" cap="flat" cmpd="sng" algn="ctr">
            <a:solidFill>
              <a:sysClr val="window" lastClr="FFFFFF"/>
            </a:solidFill>
            <a:prstDash val="solid"/>
            <a:miter lim="800000"/>
          </a:ln>
          <a:effectLst/>
        </p:spPr>
        <p:txBody>
          <a:bodyPr rtlCol="0" anchor="t"/>
          <a:lstStyle/>
          <a:p>
            <a:pPr algn="ctr" defTabSz="896386"/>
            <a:r>
              <a:rPr lang="en-US" sz="1730" kern="0">
                <a:solidFill>
                  <a:schemeClr val="bg1"/>
                </a:solidFill>
                <a:latin typeface="Calibri" panose="020F0502020204030204"/>
                <a:cs typeface="Segoe UI Light" panose="020B0502040204020203" pitchFamily="34" charset="0"/>
              </a:rPr>
              <a:t>Applications</a:t>
            </a:r>
          </a:p>
        </p:txBody>
      </p:sp>
      <p:sp>
        <p:nvSpPr>
          <p:cNvPr id="11" name="Rectangle 10">
            <a:extLst>
              <a:ext uri="{FF2B5EF4-FFF2-40B4-BE49-F238E27FC236}">
                <a16:creationId xmlns:a16="http://schemas.microsoft.com/office/drawing/2014/main" id="{44FA2572-E6BB-4427-B444-772759846BE3}"/>
              </a:ext>
            </a:extLst>
          </p:cNvPr>
          <p:cNvSpPr/>
          <p:nvPr/>
        </p:nvSpPr>
        <p:spPr>
          <a:xfrm>
            <a:off x="3317095" y="2067572"/>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OneNote</a:t>
            </a:r>
          </a:p>
        </p:txBody>
      </p:sp>
      <p:sp>
        <p:nvSpPr>
          <p:cNvPr id="12" name="Rectangle 11">
            <a:extLst>
              <a:ext uri="{FF2B5EF4-FFF2-40B4-BE49-F238E27FC236}">
                <a16:creationId xmlns:a16="http://schemas.microsoft.com/office/drawing/2014/main" id="{4AFAAF7A-59D9-4325-AE6C-48C6B6D34EF0}"/>
              </a:ext>
            </a:extLst>
          </p:cNvPr>
          <p:cNvSpPr/>
          <p:nvPr/>
        </p:nvSpPr>
        <p:spPr>
          <a:xfrm>
            <a:off x="3317095" y="2506830"/>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PowerApps</a:t>
            </a:r>
          </a:p>
        </p:txBody>
      </p:sp>
      <p:sp>
        <p:nvSpPr>
          <p:cNvPr id="13" name="Rectangle 12">
            <a:extLst>
              <a:ext uri="{FF2B5EF4-FFF2-40B4-BE49-F238E27FC236}">
                <a16:creationId xmlns:a16="http://schemas.microsoft.com/office/drawing/2014/main" id="{4B69103A-4961-48D2-94C0-C16EA1FCDE8A}"/>
              </a:ext>
            </a:extLst>
          </p:cNvPr>
          <p:cNvSpPr/>
          <p:nvPr/>
        </p:nvSpPr>
        <p:spPr>
          <a:xfrm>
            <a:off x="3299328" y="3386237"/>
            <a:ext cx="1792850" cy="58061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PowerPoint, Word, Excel</a:t>
            </a:r>
          </a:p>
        </p:txBody>
      </p:sp>
      <p:sp>
        <p:nvSpPr>
          <p:cNvPr id="14" name="Rectangle 13">
            <a:extLst>
              <a:ext uri="{FF2B5EF4-FFF2-40B4-BE49-F238E27FC236}">
                <a16:creationId xmlns:a16="http://schemas.microsoft.com/office/drawing/2014/main" id="{ABE5EE86-B154-485D-8433-7F3C54D999EB}"/>
              </a:ext>
            </a:extLst>
          </p:cNvPr>
          <p:cNvSpPr/>
          <p:nvPr/>
        </p:nvSpPr>
        <p:spPr>
          <a:xfrm>
            <a:off x="3317095" y="2938162"/>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Planner</a:t>
            </a:r>
          </a:p>
        </p:txBody>
      </p:sp>
      <p:sp>
        <p:nvSpPr>
          <p:cNvPr id="16" name="Rectangle 15">
            <a:extLst>
              <a:ext uri="{FF2B5EF4-FFF2-40B4-BE49-F238E27FC236}">
                <a16:creationId xmlns:a16="http://schemas.microsoft.com/office/drawing/2014/main" id="{5F9E41ED-5B71-4E69-B3F2-27BA3CE83100}"/>
              </a:ext>
            </a:extLst>
          </p:cNvPr>
          <p:cNvSpPr/>
          <p:nvPr/>
        </p:nvSpPr>
        <p:spPr>
          <a:xfrm>
            <a:off x="989567" y="3365434"/>
            <a:ext cx="1792850" cy="35857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96386"/>
            <a:r>
              <a:rPr lang="en-US" sz="1730" kern="0">
                <a:solidFill>
                  <a:prstClr val="white"/>
                </a:solidFill>
                <a:latin typeface="Calibri" panose="020F0502020204030204"/>
                <a:cs typeface="Segoe UI Light" panose="020B0502040204020203" pitchFamily="34" charset="0"/>
              </a:rPr>
              <a:t>Stream</a:t>
            </a:r>
          </a:p>
        </p:txBody>
      </p:sp>
    </p:spTree>
    <p:custDataLst>
      <p:tags r:id="rId1"/>
    </p:custDataLst>
    <p:extLst>
      <p:ext uri="{BB962C8B-B14F-4D97-AF65-F5344CB8AC3E}">
        <p14:creationId xmlns:p14="http://schemas.microsoft.com/office/powerpoint/2010/main" val="2795569486"/>
      </p:ext>
    </p:extLst>
  </p:cSld>
  <p:clrMapOvr>
    <a:masterClrMapping/>
  </p:clrMapOvr>
  <p:transition>
    <p:fade/>
  </p:transition>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8A7F-0E94-43E6-9E55-D995E1236616}"/>
              </a:ext>
            </a:extLst>
          </p:cNvPr>
          <p:cNvSpPr>
            <a:spLocks noGrp="1"/>
          </p:cNvSpPr>
          <p:nvPr>
            <p:ph type="title"/>
          </p:nvPr>
        </p:nvSpPr>
        <p:spPr/>
        <p:txBody>
          <a:bodyPr/>
          <a:lstStyle/>
          <a:p>
            <a:r>
              <a:rPr lang="en-US"/>
              <a:t>Teams and Azure Services</a:t>
            </a:r>
          </a:p>
        </p:txBody>
      </p:sp>
      <p:sp>
        <p:nvSpPr>
          <p:cNvPr id="4" name="Rounded Rectangle 6">
            <a:extLst>
              <a:ext uri="{FF2B5EF4-FFF2-40B4-BE49-F238E27FC236}">
                <a16:creationId xmlns:a16="http://schemas.microsoft.com/office/drawing/2014/main" id="{F5729CC6-F05E-4DC5-9F42-191F778037AE}"/>
              </a:ext>
            </a:extLst>
          </p:cNvPr>
          <p:cNvSpPr/>
          <p:nvPr/>
        </p:nvSpPr>
        <p:spPr bwMode="auto">
          <a:xfrm>
            <a:off x="448586" y="1187963"/>
            <a:ext cx="7798811" cy="4930283"/>
          </a:xfrm>
          <a:prstGeom prst="roundRect">
            <a:avLst>
              <a:gd name="adj" fmla="val 2632"/>
            </a:avLst>
          </a:prstGeom>
          <a:solidFill>
            <a:srgbClr val="FFC000"/>
          </a:solidFill>
          <a:ln w="19050" cap="flat" cmpd="sng" algn="ctr">
            <a:solidFill>
              <a:sysClr val="window" lastClr="FFFFFF"/>
            </a:solidFill>
            <a:prstDash val="solid"/>
            <a:miter lim="800000"/>
          </a:ln>
          <a:effectLst/>
        </p:spPr>
        <p:txBody>
          <a:bodyPr rtlCol="0" anchor="t"/>
          <a:lstStyle/>
          <a:p>
            <a:pPr algn="ctr" defTabSz="896386"/>
            <a:r>
              <a:rPr lang="en-US" sz="1730" kern="0">
                <a:solidFill>
                  <a:prstClr val="white"/>
                </a:solidFill>
                <a:latin typeface="Calibri" panose="020F0502020204030204"/>
                <a:cs typeface="Segoe UI Light" panose="020B0502040204020203" pitchFamily="34" charset="0"/>
              </a:rPr>
              <a:t>Azure</a:t>
            </a:r>
          </a:p>
        </p:txBody>
      </p:sp>
      <p:pic>
        <p:nvPicPr>
          <p:cNvPr id="9" name="Picture 8">
            <a:extLst>
              <a:ext uri="{FF2B5EF4-FFF2-40B4-BE49-F238E27FC236}">
                <a16:creationId xmlns:a16="http://schemas.microsoft.com/office/drawing/2014/main" id="{30D67AD3-4902-42CF-B9F5-58A095FE61FA}"/>
              </a:ext>
            </a:extLst>
          </p:cNvPr>
          <p:cNvPicPr>
            <a:picLocks noChangeAspect="1"/>
          </p:cNvPicPr>
          <p:nvPr/>
        </p:nvPicPr>
        <p:blipFill>
          <a:blip r:embed="rId4"/>
          <a:stretch>
            <a:fillRect/>
          </a:stretch>
        </p:blipFill>
        <p:spPr>
          <a:xfrm>
            <a:off x="2241416" y="1630200"/>
            <a:ext cx="1369309" cy="1344637"/>
          </a:xfrm>
          <a:prstGeom prst="rect">
            <a:avLst/>
          </a:prstGeom>
        </p:spPr>
      </p:pic>
      <p:pic>
        <p:nvPicPr>
          <p:cNvPr id="10" name="Picture 9">
            <a:extLst>
              <a:ext uri="{FF2B5EF4-FFF2-40B4-BE49-F238E27FC236}">
                <a16:creationId xmlns:a16="http://schemas.microsoft.com/office/drawing/2014/main" id="{F8805002-A1F3-42A3-9E9B-D176FEC02E13}"/>
              </a:ext>
            </a:extLst>
          </p:cNvPr>
          <p:cNvPicPr>
            <a:picLocks noChangeAspect="1"/>
          </p:cNvPicPr>
          <p:nvPr/>
        </p:nvPicPr>
        <p:blipFill>
          <a:blip r:embed="rId5"/>
          <a:stretch>
            <a:fillRect/>
          </a:stretch>
        </p:blipFill>
        <p:spPr>
          <a:xfrm>
            <a:off x="778127" y="1630200"/>
            <a:ext cx="1381874" cy="1344637"/>
          </a:xfrm>
          <a:prstGeom prst="rect">
            <a:avLst/>
          </a:prstGeom>
        </p:spPr>
      </p:pic>
      <p:pic>
        <p:nvPicPr>
          <p:cNvPr id="11" name="Picture 10">
            <a:extLst>
              <a:ext uri="{FF2B5EF4-FFF2-40B4-BE49-F238E27FC236}">
                <a16:creationId xmlns:a16="http://schemas.microsoft.com/office/drawing/2014/main" id="{CA165AB3-757E-44BA-800C-968DE2299F8F}"/>
              </a:ext>
            </a:extLst>
          </p:cNvPr>
          <p:cNvPicPr>
            <a:picLocks noChangeAspect="1"/>
          </p:cNvPicPr>
          <p:nvPr/>
        </p:nvPicPr>
        <p:blipFill>
          <a:blip r:embed="rId6"/>
          <a:stretch>
            <a:fillRect/>
          </a:stretch>
        </p:blipFill>
        <p:spPr>
          <a:xfrm>
            <a:off x="2241415" y="3070419"/>
            <a:ext cx="1390149" cy="1344637"/>
          </a:xfrm>
          <a:prstGeom prst="rect">
            <a:avLst/>
          </a:prstGeom>
        </p:spPr>
      </p:pic>
      <p:pic>
        <p:nvPicPr>
          <p:cNvPr id="12" name="Picture 11">
            <a:extLst>
              <a:ext uri="{FF2B5EF4-FFF2-40B4-BE49-F238E27FC236}">
                <a16:creationId xmlns:a16="http://schemas.microsoft.com/office/drawing/2014/main" id="{E12DA324-8E39-49A1-9A38-003C59EDAE56}"/>
              </a:ext>
            </a:extLst>
          </p:cNvPr>
          <p:cNvPicPr>
            <a:picLocks noChangeAspect="1"/>
          </p:cNvPicPr>
          <p:nvPr/>
        </p:nvPicPr>
        <p:blipFill>
          <a:blip r:embed="rId7"/>
          <a:stretch>
            <a:fillRect/>
          </a:stretch>
        </p:blipFill>
        <p:spPr>
          <a:xfrm>
            <a:off x="3690379" y="3070419"/>
            <a:ext cx="1386011" cy="1344637"/>
          </a:xfrm>
          <a:prstGeom prst="rect">
            <a:avLst/>
          </a:prstGeom>
        </p:spPr>
      </p:pic>
      <p:pic>
        <p:nvPicPr>
          <p:cNvPr id="13" name="Picture 12">
            <a:extLst>
              <a:ext uri="{FF2B5EF4-FFF2-40B4-BE49-F238E27FC236}">
                <a16:creationId xmlns:a16="http://schemas.microsoft.com/office/drawing/2014/main" id="{8DC0C258-76BD-4125-B904-0C1819988A0F}"/>
              </a:ext>
            </a:extLst>
          </p:cNvPr>
          <p:cNvPicPr>
            <a:picLocks noChangeAspect="1"/>
          </p:cNvPicPr>
          <p:nvPr/>
        </p:nvPicPr>
        <p:blipFill>
          <a:blip r:embed="rId8"/>
          <a:stretch>
            <a:fillRect/>
          </a:stretch>
        </p:blipFill>
        <p:spPr>
          <a:xfrm>
            <a:off x="5150526" y="1630200"/>
            <a:ext cx="1373333" cy="1344637"/>
          </a:xfrm>
          <a:prstGeom prst="rect">
            <a:avLst/>
          </a:prstGeom>
        </p:spPr>
      </p:pic>
      <p:pic>
        <p:nvPicPr>
          <p:cNvPr id="14" name="Picture 13">
            <a:extLst>
              <a:ext uri="{FF2B5EF4-FFF2-40B4-BE49-F238E27FC236}">
                <a16:creationId xmlns:a16="http://schemas.microsoft.com/office/drawing/2014/main" id="{D3DD11C9-9617-493D-A676-6BDA9C27A13D}"/>
              </a:ext>
            </a:extLst>
          </p:cNvPr>
          <p:cNvPicPr>
            <a:picLocks noChangeAspect="1"/>
          </p:cNvPicPr>
          <p:nvPr/>
        </p:nvPicPr>
        <p:blipFill>
          <a:blip r:embed="rId9"/>
          <a:stretch>
            <a:fillRect/>
          </a:stretch>
        </p:blipFill>
        <p:spPr>
          <a:xfrm>
            <a:off x="6588463" y="3070419"/>
            <a:ext cx="1377535" cy="1344637"/>
          </a:xfrm>
          <a:prstGeom prst="rect">
            <a:avLst/>
          </a:prstGeom>
        </p:spPr>
      </p:pic>
      <p:pic>
        <p:nvPicPr>
          <p:cNvPr id="16" name="Picture 15">
            <a:extLst>
              <a:ext uri="{FF2B5EF4-FFF2-40B4-BE49-F238E27FC236}">
                <a16:creationId xmlns:a16="http://schemas.microsoft.com/office/drawing/2014/main" id="{8B7DA29B-198E-44E3-815F-1A87FCD0616C}"/>
              </a:ext>
            </a:extLst>
          </p:cNvPr>
          <p:cNvPicPr>
            <a:picLocks noChangeAspect="1"/>
          </p:cNvPicPr>
          <p:nvPr/>
        </p:nvPicPr>
        <p:blipFill>
          <a:blip r:embed="rId10"/>
          <a:stretch>
            <a:fillRect/>
          </a:stretch>
        </p:blipFill>
        <p:spPr>
          <a:xfrm>
            <a:off x="6588464" y="4504683"/>
            <a:ext cx="1390008" cy="1344637"/>
          </a:xfrm>
          <a:prstGeom prst="rect">
            <a:avLst/>
          </a:prstGeom>
        </p:spPr>
      </p:pic>
      <p:pic>
        <p:nvPicPr>
          <p:cNvPr id="17" name="Picture 16">
            <a:extLst>
              <a:ext uri="{FF2B5EF4-FFF2-40B4-BE49-F238E27FC236}">
                <a16:creationId xmlns:a16="http://schemas.microsoft.com/office/drawing/2014/main" id="{90E4894F-3FA2-4CAE-8561-A942616011B1}"/>
              </a:ext>
            </a:extLst>
          </p:cNvPr>
          <p:cNvPicPr>
            <a:picLocks noChangeAspect="1"/>
          </p:cNvPicPr>
          <p:nvPr/>
        </p:nvPicPr>
        <p:blipFill>
          <a:blip r:embed="rId11"/>
          <a:stretch>
            <a:fillRect/>
          </a:stretch>
        </p:blipFill>
        <p:spPr>
          <a:xfrm>
            <a:off x="778127" y="3070419"/>
            <a:ext cx="1365012" cy="1344637"/>
          </a:xfrm>
          <a:prstGeom prst="rect">
            <a:avLst/>
          </a:prstGeom>
        </p:spPr>
      </p:pic>
      <p:pic>
        <p:nvPicPr>
          <p:cNvPr id="18" name="Picture 17">
            <a:extLst>
              <a:ext uri="{FF2B5EF4-FFF2-40B4-BE49-F238E27FC236}">
                <a16:creationId xmlns:a16="http://schemas.microsoft.com/office/drawing/2014/main" id="{A8724180-771B-40ED-846C-EF1307261D52}"/>
              </a:ext>
            </a:extLst>
          </p:cNvPr>
          <p:cNvPicPr>
            <a:picLocks noChangeAspect="1"/>
          </p:cNvPicPr>
          <p:nvPr/>
        </p:nvPicPr>
        <p:blipFill>
          <a:blip r:embed="rId12"/>
          <a:stretch>
            <a:fillRect/>
          </a:stretch>
        </p:blipFill>
        <p:spPr>
          <a:xfrm>
            <a:off x="6588463" y="1630200"/>
            <a:ext cx="1364948" cy="1344637"/>
          </a:xfrm>
          <a:prstGeom prst="rect">
            <a:avLst/>
          </a:prstGeom>
        </p:spPr>
      </p:pic>
      <p:pic>
        <p:nvPicPr>
          <p:cNvPr id="19" name="Picture 18">
            <a:extLst>
              <a:ext uri="{FF2B5EF4-FFF2-40B4-BE49-F238E27FC236}">
                <a16:creationId xmlns:a16="http://schemas.microsoft.com/office/drawing/2014/main" id="{8B47964B-C8AD-4531-A5AF-82980ED6F5B6}"/>
              </a:ext>
            </a:extLst>
          </p:cNvPr>
          <p:cNvPicPr>
            <a:picLocks noChangeAspect="1"/>
          </p:cNvPicPr>
          <p:nvPr/>
        </p:nvPicPr>
        <p:blipFill>
          <a:blip r:embed="rId13"/>
          <a:stretch>
            <a:fillRect/>
          </a:stretch>
        </p:blipFill>
        <p:spPr>
          <a:xfrm>
            <a:off x="778127" y="4504683"/>
            <a:ext cx="1381532" cy="1344637"/>
          </a:xfrm>
          <a:prstGeom prst="rect">
            <a:avLst/>
          </a:prstGeom>
        </p:spPr>
      </p:pic>
      <p:pic>
        <p:nvPicPr>
          <p:cNvPr id="20" name="Picture 19">
            <a:extLst>
              <a:ext uri="{FF2B5EF4-FFF2-40B4-BE49-F238E27FC236}">
                <a16:creationId xmlns:a16="http://schemas.microsoft.com/office/drawing/2014/main" id="{3FE28C31-D433-4B40-8F94-3F43B714C16B}"/>
              </a:ext>
            </a:extLst>
          </p:cNvPr>
          <p:cNvPicPr>
            <a:picLocks noChangeAspect="1"/>
          </p:cNvPicPr>
          <p:nvPr/>
        </p:nvPicPr>
        <p:blipFill>
          <a:blip r:embed="rId14"/>
          <a:stretch>
            <a:fillRect/>
          </a:stretch>
        </p:blipFill>
        <p:spPr>
          <a:xfrm>
            <a:off x="2241416" y="4504683"/>
            <a:ext cx="1381646" cy="1344637"/>
          </a:xfrm>
          <a:prstGeom prst="rect">
            <a:avLst/>
          </a:prstGeom>
        </p:spPr>
      </p:pic>
      <p:pic>
        <p:nvPicPr>
          <p:cNvPr id="21" name="Picture 20">
            <a:extLst>
              <a:ext uri="{FF2B5EF4-FFF2-40B4-BE49-F238E27FC236}">
                <a16:creationId xmlns:a16="http://schemas.microsoft.com/office/drawing/2014/main" id="{E2820497-82B8-415D-A215-DFABB89F400F}"/>
              </a:ext>
            </a:extLst>
          </p:cNvPr>
          <p:cNvPicPr>
            <a:picLocks noChangeAspect="1"/>
          </p:cNvPicPr>
          <p:nvPr/>
        </p:nvPicPr>
        <p:blipFill>
          <a:blip r:embed="rId15"/>
          <a:stretch>
            <a:fillRect/>
          </a:stretch>
        </p:blipFill>
        <p:spPr>
          <a:xfrm>
            <a:off x="3690379" y="4504683"/>
            <a:ext cx="1377534" cy="1344637"/>
          </a:xfrm>
          <a:prstGeom prst="rect">
            <a:avLst/>
          </a:prstGeom>
        </p:spPr>
      </p:pic>
      <p:pic>
        <p:nvPicPr>
          <p:cNvPr id="22" name="Picture 21">
            <a:extLst>
              <a:ext uri="{FF2B5EF4-FFF2-40B4-BE49-F238E27FC236}">
                <a16:creationId xmlns:a16="http://schemas.microsoft.com/office/drawing/2014/main" id="{8651B8A8-61E3-4EA7-A7E5-54124956BE2D}"/>
              </a:ext>
            </a:extLst>
          </p:cNvPr>
          <p:cNvPicPr>
            <a:picLocks noChangeAspect="1"/>
          </p:cNvPicPr>
          <p:nvPr/>
        </p:nvPicPr>
        <p:blipFill rotWithShape="1">
          <a:blip r:embed="rId16"/>
          <a:srcRect l="1" r="2071"/>
          <a:stretch/>
        </p:blipFill>
        <p:spPr>
          <a:xfrm>
            <a:off x="5150526" y="4504683"/>
            <a:ext cx="1364817" cy="1344637"/>
          </a:xfrm>
          <a:prstGeom prst="rect">
            <a:avLst/>
          </a:prstGeom>
        </p:spPr>
      </p:pic>
      <p:pic>
        <p:nvPicPr>
          <p:cNvPr id="23" name="Picture 22">
            <a:extLst>
              <a:ext uri="{FF2B5EF4-FFF2-40B4-BE49-F238E27FC236}">
                <a16:creationId xmlns:a16="http://schemas.microsoft.com/office/drawing/2014/main" id="{19FBB60C-CC2E-4E91-907F-628586E8CE51}"/>
              </a:ext>
            </a:extLst>
          </p:cNvPr>
          <p:cNvPicPr>
            <a:picLocks noChangeAspect="1"/>
          </p:cNvPicPr>
          <p:nvPr/>
        </p:nvPicPr>
        <p:blipFill>
          <a:blip r:embed="rId17"/>
          <a:stretch>
            <a:fillRect/>
          </a:stretch>
        </p:blipFill>
        <p:spPr>
          <a:xfrm>
            <a:off x="3690379" y="1630200"/>
            <a:ext cx="1368124" cy="1344637"/>
          </a:xfrm>
          <a:prstGeom prst="rect">
            <a:avLst/>
          </a:prstGeom>
        </p:spPr>
      </p:pic>
      <p:sp>
        <p:nvSpPr>
          <p:cNvPr id="24" name="TextBox 23">
            <a:extLst>
              <a:ext uri="{FF2B5EF4-FFF2-40B4-BE49-F238E27FC236}">
                <a16:creationId xmlns:a16="http://schemas.microsoft.com/office/drawing/2014/main" id="{EC8E6079-683A-43F1-B1E9-0D09022EE983}"/>
              </a:ext>
            </a:extLst>
          </p:cNvPr>
          <p:cNvSpPr txBox="1"/>
          <p:nvPr/>
        </p:nvSpPr>
        <p:spPr>
          <a:xfrm>
            <a:off x="8327051" y="1630200"/>
            <a:ext cx="3623035" cy="3599595"/>
          </a:xfrm>
          <a:prstGeom prst="rect">
            <a:avLst/>
          </a:prstGeom>
          <a:noFill/>
        </p:spPr>
        <p:txBody>
          <a:bodyPr wrap="square" lIns="179285" tIns="143428" rIns="179285" bIns="143428" rtlCol="0">
            <a:spAutoFit/>
          </a:bodyPr>
          <a:lstStyle/>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Azure is the core platform that Teams is built on (cloud-first)</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Massive scale support</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Global footprint</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Redundancy and Disaster recovery</a:t>
            </a:r>
          </a:p>
          <a:p>
            <a:pPr marL="336145" indent="-336145">
              <a:lnSpc>
                <a:spcPct val="90000"/>
              </a:lnSpc>
              <a:spcAft>
                <a:spcPts val="588"/>
              </a:spcAft>
              <a:buFont typeface="Wingdings" panose="05000000000000000000" pitchFamily="2" charset="2"/>
              <a:buChar char="§"/>
            </a:pPr>
            <a:r>
              <a:rPr lang="en-US" sz="2353">
                <a:gradFill>
                  <a:gsLst>
                    <a:gs pos="2917">
                      <a:schemeClr val="tx1"/>
                    </a:gs>
                    <a:gs pos="30000">
                      <a:schemeClr val="tx1"/>
                    </a:gs>
                  </a:gsLst>
                  <a:lin ang="5400000" scaled="0"/>
                </a:gradFill>
              </a:rPr>
              <a:t>Compliance</a:t>
            </a:r>
          </a:p>
          <a:p>
            <a:pPr marL="336145" indent="-336145">
              <a:lnSpc>
                <a:spcPct val="90000"/>
              </a:lnSpc>
              <a:spcAft>
                <a:spcPts val="588"/>
              </a:spcAft>
              <a:buFont typeface="Wingdings" panose="05000000000000000000" pitchFamily="2" charset="2"/>
              <a:buChar char="§"/>
            </a:pPr>
            <a:endParaRPr lang="en-US" sz="2353">
              <a:gradFill>
                <a:gsLst>
                  <a:gs pos="2917">
                    <a:schemeClr val="tx1"/>
                  </a:gs>
                  <a:gs pos="30000">
                    <a:schemeClr val="tx1"/>
                  </a:gs>
                </a:gsLst>
                <a:lin ang="5400000" scaled="0"/>
              </a:gradFill>
            </a:endParaRPr>
          </a:p>
        </p:txBody>
      </p:sp>
      <p:pic>
        <p:nvPicPr>
          <p:cNvPr id="25" name="Picture 24">
            <a:extLst>
              <a:ext uri="{FF2B5EF4-FFF2-40B4-BE49-F238E27FC236}">
                <a16:creationId xmlns:a16="http://schemas.microsoft.com/office/drawing/2014/main" id="{92F5D66B-BB4B-4C0D-A7E4-3CAFC4C3EFB6}"/>
              </a:ext>
            </a:extLst>
          </p:cNvPr>
          <p:cNvPicPr>
            <a:picLocks noChangeAspect="1"/>
          </p:cNvPicPr>
          <p:nvPr/>
        </p:nvPicPr>
        <p:blipFill>
          <a:blip r:embed="rId18"/>
          <a:stretch>
            <a:fillRect/>
          </a:stretch>
        </p:blipFill>
        <p:spPr>
          <a:xfrm>
            <a:off x="5169445" y="3070420"/>
            <a:ext cx="1325962" cy="1316624"/>
          </a:xfrm>
          <a:prstGeom prst="rect">
            <a:avLst/>
          </a:prstGeom>
        </p:spPr>
      </p:pic>
    </p:spTree>
    <p:custDataLst>
      <p:tags r:id="rId1"/>
    </p:custDataLst>
    <p:extLst>
      <p:ext uri="{BB962C8B-B14F-4D97-AF65-F5344CB8AC3E}">
        <p14:creationId xmlns:p14="http://schemas.microsoft.com/office/powerpoint/2010/main" val="153761422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2015e90-3f62-4b8d-87f1-dff1c93b0194&quot;,&quot;TimeStamp&quot;:&quot;2018-03-14T07:24:00.6867063-07: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e744d1e-b4c3-4855-9920-b1b555022c3c&quot;,&quot;TimeStamp&quot;:&quot;2018-03-14T07:24:00.6867063-07: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db10d3a9-6e0c-4562-a59b-8be190f09e91&quot;,&quot;TimeStamp&quot;:&quot;2018-03-14T07:24:00.6877101-07: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323cb11c-128b-40fc-81e0-99971289eb1c&quot;,&quot;TimeStamp&quot;:&quot;2018-03-14T07:24:00.6877101-07: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d055072-c8be-468c-963f-d1009bd35e5b&quot;,&quot;TimeStamp&quot;:&quot;2018-03-14T07:24:00.6887144-07: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b9841d5e-0bd7-413d-aead-fb71d4266272&quot;,&quot;TimeStamp&quot;:&quot;2018-03-14T07:24:00.6887144-07:00&quot;}"/>
</p:tagLst>
</file>

<file path=ppt/theme/theme1.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FAB5B661-A239-4DE4-B4CB-E975B1976AB0}"/>
    </a:ext>
  </a:extLst>
</a:theme>
</file>

<file path=ppt/theme/theme2.xml><?xml version="1.0" encoding="utf-8"?>
<a:theme xmlns:a="http://schemas.openxmlformats.org/drawingml/2006/main" name="Light Gray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1236F62C-149A-45B0-8D7D-CAB71D4C0512}"/>
    </a:ext>
  </a:extLst>
</a:theme>
</file>

<file path=ppt/theme/theme3.xml><?xml version="1.0" encoding="utf-8"?>
<a:theme xmlns:a="http://schemas.openxmlformats.org/drawingml/2006/main" name="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945154BB-BD79-4184-8544-D2D8F97767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606EF5350B4AC34299E527B9221D6B5E001A2DF7EB5935C14F830206357EC2322C" ma:contentTypeVersion="34" ma:contentTypeDescription="" ma:contentTypeScope="" ma:versionID="b48d6a27735be7714bdd88c81c28b068">
  <xsd:schema xmlns:xsd="http://www.w3.org/2001/XMLSchema" xmlns:xs="http://www.w3.org/2001/XMLSchema" xmlns:p="http://schemas.microsoft.com/office/2006/metadata/properties" xmlns:ns1="http://schemas.microsoft.com/sharepoint/v3" xmlns:ns2="5a4b3278-325d-441a-b38f-6f1926bc734e" xmlns:ns3="230e9df3-be65-4c73-a93b-d1236ebd677e" xmlns:ns5="9d1f81f6-e953-47ea-988e-33ed651c58e6" targetNamespace="http://schemas.microsoft.com/office/2006/metadata/properties" ma:root="true" ma:fieldsID="61aa76b7b235bae3242d4a7e9080af88" ns1:_="" ns2:_="" ns3:_="" ns5:_="">
    <xsd:import namespace="http://schemas.microsoft.com/sharepoint/v3"/>
    <xsd:import namespace="5a4b3278-325d-441a-b38f-6f1926bc734e"/>
    <xsd:import namespace="230e9df3-be65-4c73-a93b-d1236ebd677e"/>
    <xsd:import namespace="9d1f81f6-e953-47ea-988e-33ed651c58e6"/>
    <xsd:element name="properties">
      <xsd:complexType>
        <xsd:sequence>
          <xsd:element name="documentManagement">
            <xsd:complexType>
              <xsd:all>
                <xsd:element ref="ns2:o33121adfc264c7dbcad13be7db3ea4b" minOccurs="0"/>
                <xsd:element ref="ns3:TaxCatchAll" minOccurs="0"/>
                <xsd:element ref="ns3:TaxCatchAllLabel" minOccurs="0"/>
                <xsd:element ref="ns2:c4b02e5b2c48420dbed84c0f2f02e9a3" minOccurs="0"/>
                <xsd:element ref="ns2:ba5aa7e3a41a404e868a451481761228"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j129f3114929433a812312450a84994c" minOccurs="0"/>
                <xsd:element ref="ns2:e1750f71052543bd8c4d7217e9f56da0" minOccurs="0"/>
                <xsd:element ref="ns2:Session_x0020_Code" minOccurs="0"/>
                <xsd:element ref="ns2:MS_x0020_Content_x0020_Owner" minOccurs="0"/>
                <xsd:element ref="ns2:j478fa01fff54a9d85f93cc1f742caa8" minOccurs="0"/>
                <xsd:element ref="ns2:n26c0b7259a14f82a9880173edc4cb73" minOccurs="0"/>
                <xsd:element ref="ns1:AverageRating" minOccurs="0"/>
                <xsd:element ref="ns1:RatingCount" minOccurs="0"/>
                <xsd:element ref="ns1:LikesCount" minOccurs="0"/>
                <xsd:element ref="ns3:TaxKeywordTaxHTField" minOccurs="0"/>
                <xsd:element ref="ns2:SharedWithUsers" minOccurs="0"/>
                <xsd:element ref="ns2:SharedWithDetails" minOccurs="0"/>
                <xsd:element ref="ns2:LastSharedByUser" minOccurs="0"/>
                <xsd:element ref="ns2:LastSharedByTime" minOccurs="0"/>
                <xsd:element ref="ns5:MediaServiceMetadata" minOccurs="0"/>
                <xsd:element ref="ns5:MediaServiceFastMetadata" minOccurs="0"/>
                <xsd:element ref="ns5:MediaServiceEventHashCode" minOccurs="0"/>
                <xsd:element ref="ns5:MediaServiceGenerationTime" minOccurs="0"/>
                <xsd:element ref="ns1:_ip_UnifiedCompliancePolicyProperties" minOccurs="0"/>
                <xsd:element ref="ns1:_ip_UnifiedCompliancePolicyUIAction" minOccurs="0"/>
                <xsd:element ref="ns5:MediaServiceAutoKeyPoints" minOccurs="0"/>
                <xsd:element ref="ns5:MediaServiceKeyPoints" minOccurs="0"/>
                <xsd:element ref="ns5:MediaServiceDateTake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5" nillable="true" ma:displayName="Unified Compliance Policy Properties" ma:hidden="true" ma:internalName="_ip_UnifiedCompliancePolicyProperties">
      <xsd:simpleType>
        <xsd:restriction base="dms:Note"/>
      </xsd:simpleType>
    </xsd:element>
    <xsd:element name="_ip_UnifiedCompliancePolicyUIAction" ma:index="4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b3278-325d-441a-b38f-6f1926bc734e" elementFormDefault="qualified">
    <xsd:import namespace="http://schemas.microsoft.com/office/2006/documentManagement/types"/>
    <xsd:import namespace="http://schemas.microsoft.com/office/infopath/2007/PartnerControls"/>
    <xsd:element name="o33121adfc264c7dbcad13be7db3ea4b" ma:index="8" nillable="true" ma:taxonomy="true" ma:internalName="o33121adfc264c7dbcad13be7db3ea4b" ma:taxonomyFieldName="Event_x0020_Name" ma:displayName="Event Name" ma:default="" ma:fieldId="{833121ad-fc26-4c7d-bcad-13be7db3ea4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c4b02e5b2c48420dbed84c0f2f02e9a3" ma:index="12" nillable="true" ma:taxonomy="true" ma:internalName="c4b02e5b2c48420dbed84c0f2f02e9a3" ma:taxonomyFieldName="Event_x0020_Location" ma:displayName="Event Location" ma:default="" ma:fieldId="{c4b02e5b-2c48-420d-bed8-4c0f2f02e9a3}"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ba5aa7e3a41a404e868a451481761228" ma:index="14" nillable="true" ma:taxonomy="true" ma:internalName="ba5aa7e3a41a404e868a451481761228" ma:taxonomyFieldName="Event_x0020_Venue" ma:displayName="Event Venue" ma:default="" ma:fieldId="{ba5aa7e3-a41a-404e-868a-451481761228}"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j129f3114929433a812312450a84994c" ma:index="21" nillable="true" ma:taxonomy="true" ma:internalName="j129f3114929433a812312450a84994c" ma:taxonomyFieldName="Product" ma:displayName="Product" ma:default="" ma:fieldId="{3129f311-4929-433a-8123-12450a84994c}"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1750f71052543bd8c4d7217e9f56da0" ma:index="23" nillable="true" ma:taxonomy="true" ma:internalName="e1750f71052543bd8c4d7217e9f56da0" ma:taxonomyFieldName="Campaign" ma:displayName="Campaign" ma:default="" ma:fieldId="{e1750f71-0525-43bd-8c4d-7217e9f56da0}"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478fa01fff54a9d85f93cc1f742caa8" ma:index="27" nillable="true" ma:taxonomy="true" ma:internalName="j478fa01fff54a9d85f93cc1f742caa8" ma:taxonomyFieldName="Track" ma:displayName="Track" ma:default="" ma:fieldId="{3478fa01-fff5-4a9d-85f9-3cc1f742caa8}" ma:sspId="e385fb40-52d4-4fae-9c5b-3e8ff8a5878e" ma:termSetId="3d852f0a-ed69-4ada-86bc-dbe628c826af" ma:anchorId="00000000-0000-0000-0000-000000000000" ma:open="true" ma:isKeyword="false">
      <xsd:complexType>
        <xsd:sequence>
          <xsd:element ref="pc:Terms" minOccurs="0" maxOccurs="1"/>
        </xsd:sequence>
      </xsd:complexType>
    </xsd:element>
    <xsd:element name="n26c0b7259a14f82a9880173edc4cb73" ma:index="29" nillable="true" ma:taxonomy="true" ma:internalName="n26c0b7259a14f82a9880173edc4cb73" ma:taxonomyFieldName="Audience1" ma:displayName="Audience" ma:default="" ma:fieldId="{726c0b72-59a1-4f82-a988-0173edc4cb73}"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description="" ma:internalName="SharedWithDetails" ma:readOnly="true">
      <xsd:simpleType>
        <xsd:restriction base="dms:Note">
          <xsd:maxLength value="255"/>
        </xsd:restriction>
      </xsd:simpleType>
    </xsd:element>
    <xsd:element name="LastSharedByUser" ma:index="39" nillable="true" ma:displayName="Last Shared By User" ma:description="" ma:internalName="LastSharedByUser" ma:readOnly="true">
      <xsd:simpleType>
        <xsd:restriction base="dms:Note">
          <xsd:maxLength value="255"/>
        </xsd:restriction>
      </xsd:simpleType>
    </xsd:element>
    <xsd:element name="LastSharedByTime" ma:index="4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8a521885-91de-4219-9471-899125a19f6f}" ma:internalName="TaxCatchAll" ma:showField="CatchAllData"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a521885-91de-4219-9471-899125a19f6f}" ma:internalName="TaxCatchAllLabel" ma:readOnly="true" ma:showField="CatchAllDataLabel"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1f81f6-e953-47ea-988e-33ed651c58e6"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element name="MediaServiceDateTaken" ma:index="49" nillable="true" ma:displayName="MediaServiceDateTaken" ma:hidden="true" ma:internalName="MediaServiceDateTaken" ma:readOnly="true">
      <xsd:simpleType>
        <xsd:restriction base="dms:Text"/>
      </xsd:simpleType>
    </xsd:element>
    <xsd:element name="MediaServiceOCR" ma:index="5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9d1f81f6-e953-47ea-988e-33ed651c58e6" xsi:nil="true"/>
    <External_x0020_Speaker xmlns="5a4b3278-325d-441a-b38f-6f1926bc734e" xsi:nil="true"/>
    <j478fa01fff54a9d85f93cc1f742caa8 xmlns="5a4b3278-325d-441a-b38f-6f1926bc734e">
      <Terms xmlns="http://schemas.microsoft.com/office/infopath/2007/PartnerControls"/>
    </j478fa01fff54a9d85f93cc1f742caa8>
    <Event_x0020_End_x0020_Date xmlns="5a4b3278-325d-441a-b38f-6f1926bc734e" xsi:nil="true"/>
    <LikesCount xmlns="http://schemas.microsoft.com/sharepoint/v3" xsi:nil="true"/>
    <MS_x0020_Speaker xmlns="5a4b3278-325d-441a-b38f-6f1926bc734e">
      <UserInfo>
        <DisplayName/>
        <AccountId xsi:nil="true"/>
        <AccountType/>
      </UserInfo>
    </MS_x0020_Speaker>
    <o33121adfc264c7dbcad13be7db3ea4b xmlns="5a4b3278-325d-441a-b38f-6f1926bc734e">
      <Terms xmlns="http://schemas.microsoft.com/office/infopath/2007/PartnerControls"/>
    </o33121adfc264c7dbcad13be7db3ea4b>
    <Session_x0020_Code xmlns="5a4b3278-325d-441a-b38f-6f1926bc734e" xsi:nil="true"/>
    <Presentation_x0020_Date xmlns="5a4b3278-325d-441a-b38f-6f1926bc734e" xsi:nil="true"/>
    <ba5aa7e3a41a404e868a451481761228 xmlns="5a4b3278-325d-441a-b38f-6f1926bc734e">
      <Terms xmlns="http://schemas.microsoft.com/office/infopath/2007/PartnerControls"/>
    </ba5aa7e3a41a404e868a451481761228>
    <n26c0b7259a14f82a9880173edc4cb73 xmlns="5a4b3278-325d-441a-b38f-6f1926bc734e">
      <Terms xmlns="http://schemas.microsoft.com/office/infopath/2007/PartnerControls"/>
    </n26c0b7259a14f82a9880173edc4cb73>
    <c4b02e5b2c48420dbed84c0f2f02e9a3 xmlns="5a4b3278-325d-441a-b38f-6f1926bc734e">
      <Terms xmlns="http://schemas.microsoft.com/office/infopath/2007/PartnerControls"/>
    </c4b02e5b2c48420dbed84c0f2f02e9a3>
    <Event_x0020_Start_x0020_Date xmlns="5a4b3278-325d-441a-b38f-6f1926bc734e" xsi:nil="true"/>
    <MS_x0020_Content_x0020_Owner xmlns="5a4b3278-325d-441a-b38f-6f1926bc734e">
      <UserInfo>
        <DisplayName/>
        <AccountId xsi:nil="true"/>
        <AccountType/>
      </UserInfo>
    </MS_x0020_Content_x0020_Own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2019</TermName>
          <TermId xmlns="http://schemas.microsoft.com/office/infopath/2007/PartnerControls">cd3dfa97-b855-4c56-b74a-7fb402ddab1a</TermId>
        </TermInfo>
      </Terms>
    </TaxKeywordTaxHTField>
    <j129f3114929433a812312450a84994c xmlns="5a4b3278-325d-441a-b38f-6f1926bc734e">
      <Terms xmlns="http://schemas.microsoft.com/office/infopath/2007/PartnerControls"/>
    </j129f3114929433a812312450a84994c>
    <TaxCatchAll xmlns="230e9df3-be65-4c73-a93b-d1236ebd677e">
      <Value>250</Value>
    </TaxCatchAll>
    <e1750f71052543bd8c4d7217e9f56da0 xmlns="5a4b3278-325d-441a-b38f-6f1926bc734e">
      <Terms xmlns="http://schemas.microsoft.com/office/infopath/2007/PartnerControls"/>
    </e1750f71052543bd8c4d7217e9f56da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373889E-D46E-468B-BED9-CB67B7221974}"/>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6277648b-a840-493d-b9fe-1528e2e6047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Microsoft_Ignite_2019_16x9_Breakout_Template</Template>
  <TotalTime>25</TotalTime>
  <Words>6334</Words>
  <Application>Microsoft Office PowerPoint</Application>
  <PresentationFormat>Widescreen</PresentationFormat>
  <Paragraphs>915</Paragraphs>
  <Slides>42</Slides>
  <Notes>24</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Arial</vt:lpstr>
      <vt:lpstr>Arial,Sans-Serif</vt:lpstr>
      <vt:lpstr>Calibri</vt:lpstr>
      <vt:lpstr>Calibri Light</vt:lpstr>
      <vt:lpstr>Consolas</vt:lpstr>
      <vt:lpstr>Ink Free</vt:lpstr>
      <vt:lpstr>Segoe UI</vt:lpstr>
      <vt:lpstr>Segoe UI Semibold</vt:lpstr>
      <vt:lpstr>Segoe UI Semilight</vt:lpstr>
      <vt:lpstr>Wingdings</vt:lpstr>
      <vt:lpstr>White Template</vt:lpstr>
      <vt:lpstr>Light Gray Template</vt:lpstr>
      <vt:lpstr>Black Template</vt:lpstr>
      <vt:lpstr>PowerPoint Presentation</vt:lpstr>
      <vt:lpstr>Microsoft Teams Architecture Update</vt:lpstr>
      <vt:lpstr>High-level client + services architecture</vt:lpstr>
      <vt:lpstr>Teams joins O365 with Intelligent Communications</vt:lpstr>
      <vt:lpstr>Teams Client Architecture (Today)</vt:lpstr>
      <vt:lpstr>Teams services</vt:lpstr>
      <vt:lpstr>Intelligent Communications Cloud</vt:lpstr>
      <vt:lpstr>Teams and Office 365</vt:lpstr>
      <vt:lpstr>Teams and Azure Services</vt:lpstr>
      <vt:lpstr>Deployment and data residency</vt:lpstr>
      <vt:lpstr>High level architecture: one level deeper</vt:lpstr>
      <vt:lpstr>Messaging Architecture and Data Storage</vt:lpstr>
      <vt:lpstr>Messaging (1:1, 1:M, Channels)</vt:lpstr>
      <vt:lpstr>Post a message (1:1, 1:M, channel)</vt:lpstr>
      <vt:lpstr>Conversation storage</vt:lpstr>
      <vt:lpstr>File storage</vt:lpstr>
      <vt:lpstr>Data Entity Storage</vt:lpstr>
      <vt:lpstr>Meetings, Calendar, and Presence</vt:lpstr>
      <vt:lpstr>Calendar Architecture </vt:lpstr>
      <vt:lpstr>Meetings</vt:lpstr>
      <vt:lpstr>Messaging and Presence Interop</vt:lpstr>
      <vt:lpstr>Meeting recording</vt:lpstr>
      <vt:lpstr>Calling</vt:lpstr>
      <vt:lpstr>Client calling stacks</vt:lpstr>
      <vt:lpstr>Calling</vt:lpstr>
      <vt:lpstr>Teams on VDI (Virtual Desktop Infrastructure)</vt:lpstr>
      <vt:lpstr>Teams on VDI: High Level Architecture</vt:lpstr>
      <vt:lpstr>Teams for VDI: High Level Architecture (Cont.)</vt:lpstr>
      <vt:lpstr>Teams on VDI: Installation and Packaging</vt:lpstr>
      <vt:lpstr>Teams on VDI: Implementation Details</vt:lpstr>
      <vt:lpstr>Teams on VDI: A/V Mirroring </vt:lpstr>
      <vt:lpstr>Element Occlusion: Contact Card</vt:lpstr>
      <vt:lpstr>Window Occlusion</vt:lpstr>
      <vt:lpstr>Limitations and Unsupported Features</vt:lpstr>
      <vt:lpstr>Information Protection and the Compliance Boundary</vt:lpstr>
      <vt:lpstr>Data flows and the compliance boundary</vt:lpstr>
      <vt:lpstr>How Teams enables O365 Information Protection</vt:lpstr>
      <vt:lpstr>PowerPoint Presentation</vt:lpstr>
      <vt:lpstr>Please evaluate this session Your feedback is important to us!</vt:lpstr>
      <vt:lpstr>PowerPoint Presentation</vt:lpstr>
      <vt:lpstr>PowerPoint Presentation</vt:lpstr>
      <vt:lpstr>Notes (hidden)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Ignite 2019</dc:subject>
  <dc:creator>Jenn Hodgins</dc:creator>
  <cp:keywords>Microsoft Ignite 2019</cp:keywords>
  <dc:description/>
  <cp:lastModifiedBy>Shows</cp:lastModifiedBy>
  <cp:revision>3</cp:revision>
  <dcterms:created xsi:type="dcterms:W3CDTF">2019-08-09T16:37:18Z</dcterms:created>
  <dcterms:modified xsi:type="dcterms:W3CDTF">2019-11-06T13:05:57Z</dcterms:modified>
  <cp:category>Microsoft Ignite 2019</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0x010100606EF5350B4AC34299E527B9221D6B5E001A2DF7EB5935C14F830206357EC2322C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_MarkAsFinal">
    <vt:bool>true</vt:bool>
  </property>
  <property fmtid="{D5CDD505-2E9C-101B-9397-08002B2CF9AE}" pid="21" name="TaxKeyword">
    <vt:lpwstr>250;#Microsoft Ignite 2019|cd3dfa97-b855-4c56-b74a-7fb402ddab1a</vt:lpwstr>
  </property>
</Properties>
</file>